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21_A3377E64.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handoutMasterIdLst>
    <p:handoutMasterId r:id="rId34"/>
  </p:handoutMasterIdLst>
  <p:sldIdLst>
    <p:sldId id="256" r:id="rId2"/>
    <p:sldId id="292" r:id="rId3"/>
    <p:sldId id="289" r:id="rId4"/>
    <p:sldId id="288" r:id="rId5"/>
    <p:sldId id="258" r:id="rId6"/>
    <p:sldId id="293" r:id="rId7"/>
    <p:sldId id="294" r:id="rId8"/>
    <p:sldId id="295" r:id="rId9"/>
    <p:sldId id="259" r:id="rId10"/>
    <p:sldId id="261" r:id="rId11"/>
    <p:sldId id="262" r:id="rId12"/>
    <p:sldId id="266" r:id="rId13"/>
    <p:sldId id="264" r:id="rId14"/>
    <p:sldId id="267" r:id="rId15"/>
    <p:sldId id="268" r:id="rId16"/>
    <p:sldId id="269" r:id="rId17"/>
    <p:sldId id="270" r:id="rId18"/>
    <p:sldId id="271" r:id="rId19"/>
    <p:sldId id="277" r:id="rId20"/>
    <p:sldId id="276" r:id="rId21"/>
    <p:sldId id="278" r:id="rId22"/>
    <p:sldId id="290" r:id="rId23"/>
    <p:sldId id="291" r:id="rId24"/>
    <p:sldId id="279" r:id="rId25"/>
    <p:sldId id="280" r:id="rId26"/>
    <p:sldId id="281" r:id="rId27"/>
    <p:sldId id="283" r:id="rId28"/>
    <p:sldId id="284" r:id="rId29"/>
    <p:sldId id="285" r:id="rId30"/>
    <p:sldId id="286" r:id="rId31"/>
    <p:sldId id="287" r:id="rId3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DB7B1A0-E462-FD3F-A837-8E0FFBD58514}" name="Pursiainen Jyrki" initials="PJ" userId="S::jyrki.pursiainen@kainuu.fi::593c5d95-16a2-4613-9f68-320b1b9be5a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40" autoAdjust="0"/>
    <p:restoredTop sz="94660"/>
  </p:normalViewPr>
  <p:slideViewPr>
    <p:cSldViewPr snapToGrid="0">
      <p:cViewPr varScale="1">
        <p:scale>
          <a:sx n="67" d="100"/>
          <a:sy n="67" d="100"/>
        </p:scale>
        <p:origin x="568" y="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modernComment_121_A3377E64.xml><?xml version="1.0" encoding="utf-8"?>
<p188:cmLst xmlns:a="http://schemas.openxmlformats.org/drawingml/2006/main" xmlns:r="http://schemas.openxmlformats.org/officeDocument/2006/relationships" xmlns:p188="http://schemas.microsoft.com/office/powerpoint/2018/8/main">
  <p188:cm id="{1972E8F1-4F4A-4466-AF1F-607137CA2385}" authorId="{0DB7B1A0-E462-FD3F-A837-8E0FFBD58514}" created="2022-07-01T10:45:19.613">
    <pc:sldMkLst xmlns:pc="http://schemas.microsoft.com/office/powerpoint/2013/main/command">
      <pc:docMk/>
      <pc:sldMk cId="2738323044" sldId="289"/>
    </pc:sldMkLst>
    <p188:txBody>
      <a:bodyPr/>
      <a:lstStyle/>
      <a:p>
        <a:r>
          <a:rPr lang="fi-FI"/>
          <a:t>Liekkö tämmöinen kuva tarpeellinen?</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FE4856-C40A-436D-BD12-1BB2D5137C0F}" type="doc">
      <dgm:prSet loTypeId="urn:microsoft.com/office/officeart/2005/8/layout/process1" loCatId="process" qsTypeId="urn:microsoft.com/office/officeart/2005/8/quickstyle/simple1" qsCatId="simple" csTypeId="urn:microsoft.com/office/officeart/2005/8/colors/accent1_2" csCatId="accent1" phldr="1"/>
      <dgm:spPr/>
    </dgm:pt>
    <dgm:pt modelId="{B154587C-14A2-4364-9654-2D0159D6B594}">
      <dgm:prSet phldrT="[Teksti]"/>
      <dgm:spPr/>
      <dgm:t>
        <a:bodyPr/>
        <a:lstStyle/>
        <a:p>
          <a:r>
            <a:rPr lang="fi-FI" dirty="0"/>
            <a:t>Siirtyvän henkilöstön tietojen luovutusta koskevan yhteistoimintamenettelyn käynnistäminen</a:t>
          </a:r>
        </a:p>
      </dgm:t>
    </dgm:pt>
    <dgm:pt modelId="{41D926E3-F0E4-4C6E-A924-E761CEDC4677}" type="parTrans" cxnId="{81E7A4CE-9C6B-4264-AF5D-2D2865E4E2F3}">
      <dgm:prSet/>
      <dgm:spPr/>
      <dgm:t>
        <a:bodyPr/>
        <a:lstStyle/>
        <a:p>
          <a:endParaRPr lang="fi-FI"/>
        </a:p>
      </dgm:t>
    </dgm:pt>
    <dgm:pt modelId="{E72F1D1C-F1E4-48AF-B75B-AA66D1673930}" type="sibTrans" cxnId="{81E7A4CE-9C6B-4264-AF5D-2D2865E4E2F3}">
      <dgm:prSet/>
      <dgm:spPr/>
      <dgm:t>
        <a:bodyPr/>
        <a:lstStyle/>
        <a:p>
          <a:endParaRPr lang="fi-FI"/>
        </a:p>
      </dgm:t>
    </dgm:pt>
    <dgm:pt modelId="{345B97F3-E782-4FAD-B686-8FE1020B4C6C}">
      <dgm:prSet phldrT="[Teksti]"/>
      <dgm:spPr/>
      <dgm:t>
        <a:bodyPr/>
        <a:lstStyle/>
        <a:p>
          <a:r>
            <a:rPr lang="fi-FI" dirty="0"/>
            <a:t>Siirtyvän henkilöstön ehtovertailun toteuttaminen</a:t>
          </a:r>
        </a:p>
      </dgm:t>
    </dgm:pt>
    <dgm:pt modelId="{6E7B3954-1D6D-4A22-A93A-6BDF998DA318}" type="parTrans" cxnId="{A8488896-8CA0-4646-AF52-FE0C559B4B4E}">
      <dgm:prSet/>
      <dgm:spPr/>
      <dgm:t>
        <a:bodyPr/>
        <a:lstStyle/>
        <a:p>
          <a:endParaRPr lang="fi-FI"/>
        </a:p>
      </dgm:t>
    </dgm:pt>
    <dgm:pt modelId="{21551769-A678-4C36-9DEB-5F464EBCFA11}" type="sibTrans" cxnId="{A8488896-8CA0-4646-AF52-FE0C559B4B4E}">
      <dgm:prSet/>
      <dgm:spPr/>
      <dgm:t>
        <a:bodyPr/>
        <a:lstStyle/>
        <a:p>
          <a:endParaRPr lang="fi-FI"/>
        </a:p>
      </dgm:t>
    </dgm:pt>
    <dgm:pt modelId="{846F65AC-5734-4E14-91BD-7A2C70A19317}">
      <dgm:prSet/>
      <dgm:spPr/>
      <dgm:t>
        <a:bodyPr/>
        <a:lstStyle/>
        <a:p>
          <a:r>
            <a:rPr lang="fi-FI" dirty="0"/>
            <a:t>Yhteistoimintamenettelyjen ohjeistaminen ja käyminen koskien tiedonsiirtoa</a:t>
          </a:r>
        </a:p>
        <a:p>
          <a:endParaRPr lang="fi-FI" dirty="0"/>
        </a:p>
      </dgm:t>
    </dgm:pt>
    <dgm:pt modelId="{39874FD7-A05E-42D7-959D-C98504D32488}" type="parTrans" cxnId="{781EE88F-E5B4-47DD-9C73-DB9D7552673D}">
      <dgm:prSet/>
      <dgm:spPr/>
      <dgm:t>
        <a:bodyPr/>
        <a:lstStyle/>
        <a:p>
          <a:endParaRPr lang="fi-FI"/>
        </a:p>
      </dgm:t>
    </dgm:pt>
    <dgm:pt modelId="{B46F1A2D-06FF-47B3-A62D-AEEE8FD8E621}" type="sibTrans" cxnId="{781EE88F-E5B4-47DD-9C73-DB9D7552673D}">
      <dgm:prSet/>
      <dgm:spPr/>
      <dgm:t>
        <a:bodyPr/>
        <a:lstStyle/>
        <a:p>
          <a:endParaRPr lang="fi-FI"/>
        </a:p>
      </dgm:t>
    </dgm:pt>
    <dgm:pt modelId="{C07992C2-3BF9-49BE-9D1E-BD56F9865F36}">
      <dgm:prSet/>
      <dgm:spPr/>
      <dgm:t>
        <a:bodyPr/>
        <a:lstStyle/>
        <a:p>
          <a:r>
            <a:rPr lang="fi-FI" dirty="0"/>
            <a:t>Henkilöstön siirtosopimus ja -suunnitelma</a:t>
          </a:r>
        </a:p>
      </dgm:t>
    </dgm:pt>
    <dgm:pt modelId="{671161CB-519A-47AE-9757-C362F63F9FA8}" type="parTrans" cxnId="{35CC1170-9799-4249-8FE9-B9C9CD3B5B29}">
      <dgm:prSet/>
      <dgm:spPr/>
      <dgm:t>
        <a:bodyPr/>
        <a:lstStyle/>
        <a:p>
          <a:endParaRPr lang="fi-FI"/>
        </a:p>
      </dgm:t>
    </dgm:pt>
    <dgm:pt modelId="{9A8671D2-96A0-4AEC-926E-DD884AD0263A}" type="sibTrans" cxnId="{35CC1170-9799-4249-8FE9-B9C9CD3B5B29}">
      <dgm:prSet/>
      <dgm:spPr/>
      <dgm:t>
        <a:bodyPr/>
        <a:lstStyle/>
        <a:p>
          <a:endParaRPr lang="fi-FI"/>
        </a:p>
      </dgm:t>
    </dgm:pt>
    <dgm:pt modelId="{64F78D28-A1B3-4DCE-AE28-C73278E060DF}">
      <dgm:prSet phldrT="[Teksti]"/>
      <dgm:spPr/>
      <dgm:t>
        <a:bodyPr/>
        <a:lstStyle/>
        <a:p>
          <a:r>
            <a:rPr lang="fi-FI" dirty="0"/>
            <a:t>Siirtyvän henkilöstön määrän arviointi, palkkakulut, lomapalkkavelka</a:t>
          </a:r>
        </a:p>
      </dgm:t>
    </dgm:pt>
    <dgm:pt modelId="{F2D131F3-B4F5-4473-9C25-188AC093EC02}" type="sibTrans" cxnId="{78CB7C81-99A6-4C20-AD33-A50F24A3D382}">
      <dgm:prSet/>
      <dgm:spPr/>
      <dgm:t>
        <a:bodyPr/>
        <a:lstStyle/>
        <a:p>
          <a:endParaRPr lang="fi-FI"/>
        </a:p>
      </dgm:t>
    </dgm:pt>
    <dgm:pt modelId="{E0DE3A97-FCE6-4CD1-BFF6-94F61E373148}" type="parTrans" cxnId="{78CB7C81-99A6-4C20-AD33-A50F24A3D382}">
      <dgm:prSet/>
      <dgm:spPr/>
      <dgm:t>
        <a:bodyPr/>
        <a:lstStyle/>
        <a:p>
          <a:endParaRPr lang="fi-FI"/>
        </a:p>
      </dgm:t>
    </dgm:pt>
    <dgm:pt modelId="{7FE45E66-1C3B-4066-B8D1-F6350F4A03F1}" type="pres">
      <dgm:prSet presAssocID="{A7FE4856-C40A-436D-BD12-1BB2D5137C0F}" presName="Name0" presStyleCnt="0">
        <dgm:presLayoutVars>
          <dgm:dir/>
          <dgm:resizeHandles val="exact"/>
        </dgm:presLayoutVars>
      </dgm:prSet>
      <dgm:spPr/>
    </dgm:pt>
    <dgm:pt modelId="{A6BD4599-B28C-41E8-956A-B214E290B5D0}" type="pres">
      <dgm:prSet presAssocID="{B154587C-14A2-4364-9654-2D0159D6B594}" presName="node" presStyleLbl="node1" presStyleIdx="0" presStyleCnt="5">
        <dgm:presLayoutVars>
          <dgm:bulletEnabled val="1"/>
        </dgm:presLayoutVars>
      </dgm:prSet>
      <dgm:spPr/>
    </dgm:pt>
    <dgm:pt modelId="{C84FE2F0-0713-4699-9748-AE13BA3CBC19}" type="pres">
      <dgm:prSet presAssocID="{E72F1D1C-F1E4-48AF-B75B-AA66D1673930}" presName="sibTrans" presStyleLbl="sibTrans2D1" presStyleIdx="0" presStyleCnt="4"/>
      <dgm:spPr/>
    </dgm:pt>
    <dgm:pt modelId="{679A8113-1B60-4C95-AB4A-33652DE52F7C}" type="pres">
      <dgm:prSet presAssocID="{E72F1D1C-F1E4-48AF-B75B-AA66D1673930}" presName="connectorText" presStyleLbl="sibTrans2D1" presStyleIdx="0" presStyleCnt="4"/>
      <dgm:spPr/>
    </dgm:pt>
    <dgm:pt modelId="{E4C8F218-762C-4B9D-B107-2C6371F86F0B}" type="pres">
      <dgm:prSet presAssocID="{64F78D28-A1B3-4DCE-AE28-C73278E060DF}" presName="node" presStyleLbl="node1" presStyleIdx="1" presStyleCnt="5" custLinFactNeighborX="1888">
        <dgm:presLayoutVars>
          <dgm:bulletEnabled val="1"/>
        </dgm:presLayoutVars>
      </dgm:prSet>
      <dgm:spPr/>
    </dgm:pt>
    <dgm:pt modelId="{702CFA65-1A8A-482F-BEB8-12DAFB01E36F}" type="pres">
      <dgm:prSet presAssocID="{F2D131F3-B4F5-4473-9C25-188AC093EC02}" presName="sibTrans" presStyleLbl="sibTrans2D1" presStyleIdx="1" presStyleCnt="4" custAng="10829238" custFlipHor="1" custScaleX="24456" custLinFactNeighborX="74461" custLinFactNeighborY="10793"/>
      <dgm:spPr/>
    </dgm:pt>
    <dgm:pt modelId="{CEA0F276-0738-43E4-9430-B19180072124}" type="pres">
      <dgm:prSet presAssocID="{F2D131F3-B4F5-4473-9C25-188AC093EC02}" presName="connectorText" presStyleLbl="sibTrans2D1" presStyleIdx="1" presStyleCnt="4"/>
      <dgm:spPr/>
    </dgm:pt>
    <dgm:pt modelId="{1CD171A1-96F0-4438-8623-E823FA3ECCC4}" type="pres">
      <dgm:prSet presAssocID="{345B97F3-E782-4FAD-B686-8FE1020B4C6C}" presName="node" presStyleLbl="node1" presStyleIdx="2" presStyleCnt="5" custLinFactX="100000" custLinFactNeighborX="106335" custLinFactNeighborY="0">
        <dgm:presLayoutVars>
          <dgm:bulletEnabled val="1"/>
        </dgm:presLayoutVars>
      </dgm:prSet>
      <dgm:spPr/>
    </dgm:pt>
    <dgm:pt modelId="{D57D05E3-022F-4826-8CA7-1FF53A6B305F}" type="pres">
      <dgm:prSet presAssocID="{21551769-A678-4C36-9DEB-5F464EBCFA11}" presName="sibTrans" presStyleLbl="sibTrans2D1" presStyleIdx="2" presStyleCnt="4"/>
      <dgm:spPr/>
    </dgm:pt>
    <dgm:pt modelId="{C0F0BDF9-FAA9-4763-822F-06B103C52948}" type="pres">
      <dgm:prSet presAssocID="{21551769-A678-4C36-9DEB-5F464EBCFA11}" presName="connectorText" presStyleLbl="sibTrans2D1" presStyleIdx="2" presStyleCnt="4"/>
      <dgm:spPr/>
    </dgm:pt>
    <dgm:pt modelId="{231477FA-1B01-4B1A-969D-9A9563CD7947}" type="pres">
      <dgm:prSet presAssocID="{846F65AC-5734-4E14-91BD-7A2C70A19317}" presName="node" presStyleLbl="node1" presStyleIdx="3" presStyleCnt="5" custLinFactX="2283" custLinFactNeighborX="100000" custLinFactNeighborY="0">
        <dgm:presLayoutVars>
          <dgm:bulletEnabled val="1"/>
        </dgm:presLayoutVars>
      </dgm:prSet>
      <dgm:spPr/>
    </dgm:pt>
    <dgm:pt modelId="{396438E9-0674-4A0D-B5B6-C677714C7B33}" type="pres">
      <dgm:prSet presAssocID="{B46F1A2D-06FF-47B3-A62D-AEEE8FD8E621}" presName="sibTrans" presStyleLbl="sibTrans2D1" presStyleIdx="3" presStyleCnt="4" custAng="10800000" custScaleX="27936" custLinFactX="-100000" custLinFactNeighborX="-117808" custLinFactNeighborY="6025"/>
      <dgm:spPr/>
    </dgm:pt>
    <dgm:pt modelId="{703D967B-9D35-43DD-8C5F-4A55D8F7FC90}" type="pres">
      <dgm:prSet presAssocID="{B46F1A2D-06FF-47B3-A62D-AEEE8FD8E621}" presName="connectorText" presStyleLbl="sibTrans2D1" presStyleIdx="3" presStyleCnt="4"/>
      <dgm:spPr/>
    </dgm:pt>
    <dgm:pt modelId="{846E1E7B-CF42-43DE-88E9-4837232EBC2A}" type="pres">
      <dgm:prSet presAssocID="{C07992C2-3BF9-49BE-9D1E-BD56F9865F36}" presName="node" presStyleLbl="node1" presStyleIdx="4" presStyleCnt="5" custLinFactX="-100000" custLinFactNeighborX="-122014" custLinFactNeighborY="0">
        <dgm:presLayoutVars>
          <dgm:bulletEnabled val="1"/>
        </dgm:presLayoutVars>
      </dgm:prSet>
      <dgm:spPr/>
    </dgm:pt>
  </dgm:ptLst>
  <dgm:cxnLst>
    <dgm:cxn modelId="{89D63300-4834-4188-B181-1229AA776784}" type="presOf" srcId="{B154587C-14A2-4364-9654-2D0159D6B594}" destId="{A6BD4599-B28C-41E8-956A-B214E290B5D0}" srcOrd="0" destOrd="0" presId="urn:microsoft.com/office/officeart/2005/8/layout/process1"/>
    <dgm:cxn modelId="{F17F8002-5CF3-48C5-BA23-0B563BBC50BD}" type="presOf" srcId="{21551769-A678-4C36-9DEB-5F464EBCFA11}" destId="{C0F0BDF9-FAA9-4763-822F-06B103C52948}" srcOrd="1" destOrd="0" presId="urn:microsoft.com/office/officeart/2005/8/layout/process1"/>
    <dgm:cxn modelId="{F58C191E-3D38-4552-ABFA-78E9A4B19547}" type="presOf" srcId="{B46F1A2D-06FF-47B3-A62D-AEEE8FD8E621}" destId="{703D967B-9D35-43DD-8C5F-4A55D8F7FC90}" srcOrd="1" destOrd="0" presId="urn:microsoft.com/office/officeart/2005/8/layout/process1"/>
    <dgm:cxn modelId="{D2FB781F-BBB4-4E6E-AAB5-9411A7301051}" type="presOf" srcId="{F2D131F3-B4F5-4473-9C25-188AC093EC02}" destId="{CEA0F276-0738-43E4-9430-B19180072124}" srcOrd="1" destOrd="0" presId="urn:microsoft.com/office/officeart/2005/8/layout/process1"/>
    <dgm:cxn modelId="{7D4DC546-1377-4127-87D3-97AE3309D076}" type="presOf" srcId="{C07992C2-3BF9-49BE-9D1E-BD56F9865F36}" destId="{846E1E7B-CF42-43DE-88E9-4837232EBC2A}" srcOrd="0" destOrd="0" presId="urn:microsoft.com/office/officeart/2005/8/layout/process1"/>
    <dgm:cxn modelId="{C1838647-EA8E-4037-A1D2-813F41EE57C0}" type="presOf" srcId="{A7FE4856-C40A-436D-BD12-1BB2D5137C0F}" destId="{7FE45E66-1C3B-4066-B8D1-F6350F4A03F1}" srcOrd="0" destOrd="0" presId="urn:microsoft.com/office/officeart/2005/8/layout/process1"/>
    <dgm:cxn modelId="{BBE17A48-3449-4ABF-B628-241A7AC515CF}" type="presOf" srcId="{B46F1A2D-06FF-47B3-A62D-AEEE8FD8E621}" destId="{396438E9-0674-4A0D-B5B6-C677714C7B33}" srcOrd="0" destOrd="0" presId="urn:microsoft.com/office/officeart/2005/8/layout/process1"/>
    <dgm:cxn modelId="{35CC1170-9799-4249-8FE9-B9C9CD3B5B29}" srcId="{A7FE4856-C40A-436D-BD12-1BB2D5137C0F}" destId="{C07992C2-3BF9-49BE-9D1E-BD56F9865F36}" srcOrd="4" destOrd="0" parTransId="{671161CB-519A-47AE-9757-C362F63F9FA8}" sibTransId="{9A8671D2-96A0-4AEC-926E-DD884AD0263A}"/>
    <dgm:cxn modelId="{5709D380-5BD5-496B-971F-FE3DE95DA826}" type="presOf" srcId="{E72F1D1C-F1E4-48AF-B75B-AA66D1673930}" destId="{C84FE2F0-0713-4699-9748-AE13BA3CBC19}" srcOrd="0" destOrd="0" presId="urn:microsoft.com/office/officeart/2005/8/layout/process1"/>
    <dgm:cxn modelId="{78CB7C81-99A6-4C20-AD33-A50F24A3D382}" srcId="{A7FE4856-C40A-436D-BD12-1BB2D5137C0F}" destId="{64F78D28-A1B3-4DCE-AE28-C73278E060DF}" srcOrd="1" destOrd="0" parTransId="{E0DE3A97-FCE6-4CD1-BFF6-94F61E373148}" sibTransId="{F2D131F3-B4F5-4473-9C25-188AC093EC02}"/>
    <dgm:cxn modelId="{94E67382-32F7-4A5C-9F01-1D09ED559179}" type="presOf" srcId="{21551769-A678-4C36-9DEB-5F464EBCFA11}" destId="{D57D05E3-022F-4826-8CA7-1FF53A6B305F}" srcOrd="0" destOrd="0" presId="urn:microsoft.com/office/officeart/2005/8/layout/process1"/>
    <dgm:cxn modelId="{24B39B82-4246-46F9-ACE3-707BC4D50D18}" type="presOf" srcId="{E72F1D1C-F1E4-48AF-B75B-AA66D1673930}" destId="{679A8113-1B60-4C95-AB4A-33652DE52F7C}" srcOrd="1" destOrd="0" presId="urn:microsoft.com/office/officeart/2005/8/layout/process1"/>
    <dgm:cxn modelId="{781EE88F-E5B4-47DD-9C73-DB9D7552673D}" srcId="{A7FE4856-C40A-436D-BD12-1BB2D5137C0F}" destId="{846F65AC-5734-4E14-91BD-7A2C70A19317}" srcOrd="3" destOrd="0" parTransId="{39874FD7-A05E-42D7-959D-C98504D32488}" sibTransId="{B46F1A2D-06FF-47B3-A62D-AEEE8FD8E621}"/>
    <dgm:cxn modelId="{A8488896-8CA0-4646-AF52-FE0C559B4B4E}" srcId="{A7FE4856-C40A-436D-BD12-1BB2D5137C0F}" destId="{345B97F3-E782-4FAD-B686-8FE1020B4C6C}" srcOrd="2" destOrd="0" parTransId="{6E7B3954-1D6D-4A22-A93A-6BDF998DA318}" sibTransId="{21551769-A678-4C36-9DEB-5F464EBCFA11}"/>
    <dgm:cxn modelId="{9526EA9A-D231-4B5C-AB67-ED8A6F93FBD7}" type="presOf" srcId="{64F78D28-A1B3-4DCE-AE28-C73278E060DF}" destId="{E4C8F218-762C-4B9D-B107-2C6371F86F0B}" srcOrd="0" destOrd="0" presId="urn:microsoft.com/office/officeart/2005/8/layout/process1"/>
    <dgm:cxn modelId="{CB2345BD-A721-4515-B2B6-2DCD7276EB40}" type="presOf" srcId="{F2D131F3-B4F5-4473-9C25-188AC093EC02}" destId="{702CFA65-1A8A-482F-BEB8-12DAFB01E36F}" srcOrd="0" destOrd="0" presId="urn:microsoft.com/office/officeart/2005/8/layout/process1"/>
    <dgm:cxn modelId="{FBD804CA-D31E-4E8B-B9FE-F093E6089DAF}" type="presOf" srcId="{846F65AC-5734-4E14-91BD-7A2C70A19317}" destId="{231477FA-1B01-4B1A-969D-9A9563CD7947}" srcOrd="0" destOrd="0" presId="urn:microsoft.com/office/officeart/2005/8/layout/process1"/>
    <dgm:cxn modelId="{81E7A4CE-9C6B-4264-AF5D-2D2865E4E2F3}" srcId="{A7FE4856-C40A-436D-BD12-1BB2D5137C0F}" destId="{B154587C-14A2-4364-9654-2D0159D6B594}" srcOrd="0" destOrd="0" parTransId="{41D926E3-F0E4-4C6E-A924-E761CEDC4677}" sibTransId="{E72F1D1C-F1E4-48AF-B75B-AA66D1673930}"/>
    <dgm:cxn modelId="{1C3369F7-F6D7-465B-9945-51AF72928D2C}" type="presOf" srcId="{345B97F3-E782-4FAD-B686-8FE1020B4C6C}" destId="{1CD171A1-96F0-4438-8623-E823FA3ECCC4}" srcOrd="0" destOrd="0" presId="urn:microsoft.com/office/officeart/2005/8/layout/process1"/>
    <dgm:cxn modelId="{08D5E35A-612E-41C5-A883-01D77484F4B3}" type="presParOf" srcId="{7FE45E66-1C3B-4066-B8D1-F6350F4A03F1}" destId="{A6BD4599-B28C-41E8-956A-B214E290B5D0}" srcOrd="0" destOrd="0" presId="urn:microsoft.com/office/officeart/2005/8/layout/process1"/>
    <dgm:cxn modelId="{A2CD2511-8A91-4037-9C3B-5EECC36F5754}" type="presParOf" srcId="{7FE45E66-1C3B-4066-B8D1-F6350F4A03F1}" destId="{C84FE2F0-0713-4699-9748-AE13BA3CBC19}" srcOrd="1" destOrd="0" presId="urn:microsoft.com/office/officeart/2005/8/layout/process1"/>
    <dgm:cxn modelId="{9746B94B-53C9-4453-A506-474D68976FF1}" type="presParOf" srcId="{C84FE2F0-0713-4699-9748-AE13BA3CBC19}" destId="{679A8113-1B60-4C95-AB4A-33652DE52F7C}" srcOrd="0" destOrd="0" presId="urn:microsoft.com/office/officeart/2005/8/layout/process1"/>
    <dgm:cxn modelId="{741A671A-1EB4-4C3D-9B0A-FD5E21B00290}" type="presParOf" srcId="{7FE45E66-1C3B-4066-B8D1-F6350F4A03F1}" destId="{E4C8F218-762C-4B9D-B107-2C6371F86F0B}" srcOrd="2" destOrd="0" presId="urn:microsoft.com/office/officeart/2005/8/layout/process1"/>
    <dgm:cxn modelId="{212BF9B8-9810-440E-A34A-369C9C6332F4}" type="presParOf" srcId="{7FE45E66-1C3B-4066-B8D1-F6350F4A03F1}" destId="{702CFA65-1A8A-482F-BEB8-12DAFB01E36F}" srcOrd="3" destOrd="0" presId="urn:microsoft.com/office/officeart/2005/8/layout/process1"/>
    <dgm:cxn modelId="{F0B2A412-9395-49BC-B061-3A1DE766846E}" type="presParOf" srcId="{702CFA65-1A8A-482F-BEB8-12DAFB01E36F}" destId="{CEA0F276-0738-43E4-9430-B19180072124}" srcOrd="0" destOrd="0" presId="urn:microsoft.com/office/officeart/2005/8/layout/process1"/>
    <dgm:cxn modelId="{843DA08B-E038-42A0-8821-0465C8791DAB}" type="presParOf" srcId="{7FE45E66-1C3B-4066-B8D1-F6350F4A03F1}" destId="{1CD171A1-96F0-4438-8623-E823FA3ECCC4}" srcOrd="4" destOrd="0" presId="urn:microsoft.com/office/officeart/2005/8/layout/process1"/>
    <dgm:cxn modelId="{68BC533F-2A80-4FF2-AB45-A6915F8CC377}" type="presParOf" srcId="{7FE45E66-1C3B-4066-B8D1-F6350F4A03F1}" destId="{D57D05E3-022F-4826-8CA7-1FF53A6B305F}" srcOrd="5" destOrd="0" presId="urn:microsoft.com/office/officeart/2005/8/layout/process1"/>
    <dgm:cxn modelId="{3C7AF4D0-0EEC-4F5F-963A-DA88161FD7EF}" type="presParOf" srcId="{D57D05E3-022F-4826-8CA7-1FF53A6B305F}" destId="{C0F0BDF9-FAA9-4763-822F-06B103C52948}" srcOrd="0" destOrd="0" presId="urn:microsoft.com/office/officeart/2005/8/layout/process1"/>
    <dgm:cxn modelId="{78BDD95B-3099-4C1B-8280-6EC6BAC5E4F2}" type="presParOf" srcId="{7FE45E66-1C3B-4066-B8D1-F6350F4A03F1}" destId="{231477FA-1B01-4B1A-969D-9A9563CD7947}" srcOrd="6" destOrd="0" presId="urn:microsoft.com/office/officeart/2005/8/layout/process1"/>
    <dgm:cxn modelId="{47C12FC3-1DB6-4305-ACD3-D165219C1F6A}" type="presParOf" srcId="{7FE45E66-1C3B-4066-B8D1-F6350F4A03F1}" destId="{396438E9-0674-4A0D-B5B6-C677714C7B33}" srcOrd="7" destOrd="0" presId="urn:microsoft.com/office/officeart/2005/8/layout/process1"/>
    <dgm:cxn modelId="{617963B6-079D-4FE9-9347-7E19BB2C5F5D}" type="presParOf" srcId="{396438E9-0674-4A0D-B5B6-C677714C7B33}" destId="{703D967B-9D35-43DD-8C5F-4A55D8F7FC90}" srcOrd="0" destOrd="0" presId="urn:microsoft.com/office/officeart/2005/8/layout/process1"/>
    <dgm:cxn modelId="{9AB1026A-9309-40F9-8AD7-34F9EEB259FE}" type="presParOf" srcId="{7FE45E66-1C3B-4066-B8D1-F6350F4A03F1}" destId="{846E1E7B-CF42-43DE-88E9-4837232EBC2A}"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145ED4-EBAA-4033-9D07-473560AEF721}" type="doc">
      <dgm:prSet loTypeId="urn:microsoft.com/office/officeart/2005/8/layout/process1" loCatId="process" qsTypeId="urn:microsoft.com/office/officeart/2005/8/quickstyle/simple1" qsCatId="simple" csTypeId="urn:microsoft.com/office/officeart/2005/8/colors/accent6_2" csCatId="accent6" phldr="1"/>
      <dgm:spPr/>
    </dgm:pt>
    <dgm:pt modelId="{5A145DAD-A25B-467C-BD88-2F9DF57E1DBE}">
      <dgm:prSet phldrT="[Teksti]"/>
      <dgm:spPr/>
      <dgm:t>
        <a:bodyPr/>
        <a:lstStyle/>
        <a:p>
          <a:r>
            <a:rPr lang="fi-FI" dirty="0">
              <a:solidFill>
                <a:schemeClr val="tx1"/>
              </a:solidFill>
            </a:rPr>
            <a:t>Virkojen ja toimien kelpoisuusehtojen määrittely</a:t>
          </a:r>
        </a:p>
      </dgm:t>
    </dgm:pt>
    <dgm:pt modelId="{1C0FFDD3-6D04-458B-8EE1-952BA21A6A22}" type="parTrans" cxnId="{117124C9-31A2-4EC4-BA56-3A1522E47E8D}">
      <dgm:prSet/>
      <dgm:spPr/>
      <dgm:t>
        <a:bodyPr/>
        <a:lstStyle/>
        <a:p>
          <a:endParaRPr lang="fi-FI"/>
        </a:p>
      </dgm:t>
    </dgm:pt>
    <dgm:pt modelId="{0BD80908-D541-49E2-B2D5-19BA6206ED1B}" type="sibTrans" cxnId="{117124C9-31A2-4EC4-BA56-3A1522E47E8D}">
      <dgm:prSet/>
      <dgm:spPr/>
      <dgm:t>
        <a:bodyPr/>
        <a:lstStyle/>
        <a:p>
          <a:endParaRPr lang="fi-FI"/>
        </a:p>
      </dgm:t>
    </dgm:pt>
    <dgm:pt modelId="{88B30090-45FB-4944-A6CC-C2FA2BF66843}">
      <dgm:prSet phldrT="[Teksti]"/>
      <dgm:spPr/>
      <dgm:t>
        <a:bodyPr/>
        <a:lstStyle/>
        <a:p>
          <a:r>
            <a:rPr lang="fi-FI" dirty="0">
              <a:solidFill>
                <a:schemeClr val="tx1"/>
              </a:solidFill>
            </a:rPr>
            <a:t>Palkkausjärjestelmän ja henkilöstöetujen valmistelu</a:t>
          </a:r>
        </a:p>
      </dgm:t>
    </dgm:pt>
    <dgm:pt modelId="{FB23DD5C-6915-43D5-8640-045C98D95FEE}" type="parTrans" cxnId="{87F2825C-0295-4999-B41E-C90067B2BD50}">
      <dgm:prSet/>
      <dgm:spPr/>
      <dgm:t>
        <a:bodyPr/>
        <a:lstStyle/>
        <a:p>
          <a:endParaRPr lang="fi-FI"/>
        </a:p>
      </dgm:t>
    </dgm:pt>
    <dgm:pt modelId="{6ABBE066-7D61-4445-B26A-631C95D07540}" type="sibTrans" cxnId="{87F2825C-0295-4999-B41E-C90067B2BD50}">
      <dgm:prSet/>
      <dgm:spPr/>
      <dgm:t>
        <a:bodyPr/>
        <a:lstStyle/>
        <a:p>
          <a:endParaRPr lang="fi-FI"/>
        </a:p>
      </dgm:t>
    </dgm:pt>
    <dgm:pt modelId="{8C3FA436-B3B9-4268-86F3-8896995970E7}">
      <dgm:prSet phldrT="[Teksti]"/>
      <dgm:spPr/>
      <dgm:t>
        <a:bodyPr/>
        <a:lstStyle/>
        <a:p>
          <a:r>
            <a:rPr lang="fi-FI" dirty="0">
              <a:solidFill>
                <a:schemeClr val="tx1"/>
              </a:solidFill>
            </a:rPr>
            <a:t>Paikallisten sopimusten kartoittaminen</a:t>
          </a:r>
        </a:p>
      </dgm:t>
    </dgm:pt>
    <dgm:pt modelId="{F4EC0923-BD9F-4D67-87A0-FD912C8FF6ED}" type="parTrans" cxnId="{93C65F99-E744-47E2-9B2D-15E1EC38DE6A}">
      <dgm:prSet/>
      <dgm:spPr/>
      <dgm:t>
        <a:bodyPr/>
        <a:lstStyle/>
        <a:p>
          <a:endParaRPr lang="fi-FI"/>
        </a:p>
      </dgm:t>
    </dgm:pt>
    <dgm:pt modelId="{8EC5AD88-A430-406E-9DAD-3F4E700FF727}" type="sibTrans" cxnId="{93C65F99-E744-47E2-9B2D-15E1EC38DE6A}">
      <dgm:prSet/>
      <dgm:spPr/>
      <dgm:t>
        <a:bodyPr/>
        <a:lstStyle/>
        <a:p>
          <a:endParaRPr lang="fi-FI"/>
        </a:p>
      </dgm:t>
    </dgm:pt>
    <dgm:pt modelId="{28466944-79A2-43E5-9D34-DCB9D0357376}">
      <dgm:prSet/>
      <dgm:spPr/>
      <dgm:t>
        <a:bodyPr/>
        <a:lstStyle/>
        <a:p>
          <a:r>
            <a:rPr lang="fi-FI" dirty="0"/>
            <a:t>Henkilöstöstrategia, (henkilöstö- ja koulutussuunnitelma)</a:t>
          </a:r>
        </a:p>
      </dgm:t>
    </dgm:pt>
    <dgm:pt modelId="{080D9F56-9C3B-43C8-9293-6F28C5DCC06D}" type="parTrans" cxnId="{1F8AD0DF-CD9C-4ED0-A084-F95A725BBE68}">
      <dgm:prSet/>
      <dgm:spPr/>
      <dgm:t>
        <a:bodyPr/>
        <a:lstStyle/>
        <a:p>
          <a:endParaRPr lang="fi-FI"/>
        </a:p>
      </dgm:t>
    </dgm:pt>
    <dgm:pt modelId="{C1A84E8B-C4D0-42E8-A3AF-EF61C41C9A43}" type="sibTrans" cxnId="{1F8AD0DF-CD9C-4ED0-A084-F95A725BBE68}">
      <dgm:prSet/>
      <dgm:spPr/>
      <dgm:t>
        <a:bodyPr/>
        <a:lstStyle/>
        <a:p>
          <a:endParaRPr lang="fi-FI"/>
        </a:p>
      </dgm:t>
    </dgm:pt>
    <dgm:pt modelId="{4E11051F-51F7-4954-9B97-452ECF2EFAD3}" type="pres">
      <dgm:prSet presAssocID="{BE145ED4-EBAA-4033-9D07-473560AEF721}" presName="Name0" presStyleCnt="0">
        <dgm:presLayoutVars>
          <dgm:dir/>
          <dgm:resizeHandles val="exact"/>
        </dgm:presLayoutVars>
      </dgm:prSet>
      <dgm:spPr/>
    </dgm:pt>
    <dgm:pt modelId="{51AB4185-188E-4BB6-B813-7F0F623EE09E}" type="pres">
      <dgm:prSet presAssocID="{5A145DAD-A25B-467C-BD88-2F9DF57E1DBE}" presName="node" presStyleLbl="node1" presStyleIdx="0" presStyleCnt="4">
        <dgm:presLayoutVars>
          <dgm:bulletEnabled val="1"/>
        </dgm:presLayoutVars>
      </dgm:prSet>
      <dgm:spPr/>
    </dgm:pt>
    <dgm:pt modelId="{21C982F2-4BC5-4253-8D93-9252F6267516}" type="pres">
      <dgm:prSet presAssocID="{0BD80908-D541-49E2-B2D5-19BA6206ED1B}" presName="sibTrans" presStyleLbl="sibTrans2D1" presStyleIdx="0" presStyleCnt="3"/>
      <dgm:spPr/>
    </dgm:pt>
    <dgm:pt modelId="{372118ED-ED71-41AB-BD4E-3A4810A5C4B4}" type="pres">
      <dgm:prSet presAssocID="{0BD80908-D541-49E2-B2D5-19BA6206ED1B}" presName="connectorText" presStyleLbl="sibTrans2D1" presStyleIdx="0" presStyleCnt="3"/>
      <dgm:spPr/>
    </dgm:pt>
    <dgm:pt modelId="{A969290C-6891-4AE6-B358-4F9D384D6683}" type="pres">
      <dgm:prSet presAssocID="{88B30090-45FB-4944-A6CC-C2FA2BF66843}" presName="node" presStyleLbl="node1" presStyleIdx="1" presStyleCnt="4">
        <dgm:presLayoutVars>
          <dgm:bulletEnabled val="1"/>
        </dgm:presLayoutVars>
      </dgm:prSet>
      <dgm:spPr/>
    </dgm:pt>
    <dgm:pt modelId="{C48C93A0-EDCD-4C6A-9DB5-C1BCE21CD1D2}" type="pres">
      <dgm:prSet presAssocID="{6ABBE066-7D61-4445-B26A-631C95D07540}" presName="sibTrans" presStyleLbl="sibTrans2D1" presStyleIdx="1" presStyleCnt="3"/>
      <dgm:spPr/>
    </dgm:pt>
    <dgm:pt modelId="{C4ED4311-0186-4AC1-8882-00D51B5B28B9}" type="pres">
      <dgm:prSet presAssocID="{6ABBE066-7D61-4445-B26A-631C95D07540}" presName="connectorText" presStyleLbl="sibTrans2D1" presStyleIdx="1" presStyleCnt="3"/>
      <dgm:spPr/>
    </dgm:pt>
    <dgm:pt modelId="{CA160FC7-1BAF-41BB-87D6-04F04C30FA11}" type="pres">
      <dgm:prSet presAssocID="{8C3FA436-B3B9-4268-86F3-8896995970E7}" presName="node" presStyleLbl="node1" presStyleIdx="2" presStyleCnt="4">
        <dgm:presLayoutVars>
          <dgm:bulletEnabled val="1"/>
        </dgm:presLayoutVars>
      </dgm:prSet>
      <dgm:spPr/>
    </dgm:pt>
    <dgm:pt modelId="{5401C8B0-4040-42E9-A1B4-17D29DC0D7CA}" type="pres">
      <dgm:prSet presAssocID="{8EC5AD88-A430-406E-9DAD-3F4E700FF727}" presName="sibTrans" presStyleLbl="sibTrans2D1" presStyleIdx="2" presStyleCnt="3"/>
      <dgm:spPr/>
    </dgm:pt>
    <dgm:pt modelId="{CAD764E4-C0CA-4315-BAA3-448816A9BDA9}" type="pres">
      <dgm:prSet presAssocID="{8EC5AD88-A430-406E-9DAD-3F4E700FF727}" presName="connectorText" presStyleLbl="sibTrans2D1" presStyleIdx="2" presStyleCnt="3"/>
      <dgm:spPr/>
    </dgm:pt>
    <dgm:pt modelId="{286A5AB9-F0F7-4EA0-AB8C-5F4315F440CF}" type="pres">
      <dgm:prSet presAssocID="{28466944-79A2-43E5-9D34-DCB9D0357376}" presName="node" presStyleLbl="node1" presStyleIdx="3" presStyleCnt="4">
        <dgm:presLayoutVars>
          <dgm:bulletEnabled val="1"/>
        </dgm:presLayoutVars>
      </dgm:prSet>
      <dgm:spPr/>
    </dgm:pt>
  </dgm:ptLst>
  <dgm:cxnLst>
    <dgm:cxn modelId="{4BC5C411-F9E7-4341-9E71-0C63F37F329F}" type="presOf" srcId="{8EC5AD88-A430-406E-9DAD-3F4E700FF727}" destId="{CAD764E4-C0CA-4315-BAA3-448816A9BDA9}" srcOrd="1" destOrd="0" presId="urn:microsoft.com/office/officeart/2005/8/layout/process1"/>
    <dgm:cxn modelId="{DD070836-B664-4A6D-839D-EC0ABD25FF40}" type="presOf" srcId="{5A145DAD-A25B-467C-BD88-2F9DF57E1DBE}" destId="{51AB4185-188E-4BB6-B813-7F0F623EE09E}" srcOrd="0" destOrd="0" presId="urn:microsoft.com/office/officeart/2005/8/layout/process1"/>
    <dgm:cxn modelId="{76610739-DE44-429C-A07D-302178E3838F}" type="presOf" srcId="{0BD80908-D541-49E2-B2D5-19BA6206ED1B}" destId="{21C982F2-4BC5-4253-8D93-9252F6267516}" srcOrd="0" destOrd="0" presId="urn:microsoft.com/office/officeart/2005/8/layout/process1"/>
    <dgm:cxn modelId="{87F2825C-0295-4999-B41E-C90067B2BD50}" srcId="{BE145ED4-EBAA-4033-9D07-473560AEF721}" destId="{88B30090-45FB-4944-A6CC-C2FA2BF66843}" srcOrd="1" destOrd="0" parTransId="{FB23DD5C-6915-43D5-8640-045C98D95FEE}" sibTransId="{6ABBE066-7D61-4445-B26A-631C95D07540}"/>
    <dgm:cxn modelId="{FAC8C444-95AA-428B-8CC3-7053F78CD260}" type="presOf" srcId="{8EC5AD88-A430-406E-9DAD-3F4E700FF727}" destId="{5401C8B0-4040-42E9-A1B4-17D29DC0D7CA}" srcOrd="0" destOrd="0" presId="urn:microsoft.com/office/officeart/2005/8/layout/process1"/>
    <dgm:cxn modelId="{89ACE076-D21B-4EF7-AAF2-4EE94AADD308}" type="presOf" srcId="{88B30090-45FB-4944-A6CC-C2FA2BF66843}" destId="{A969290C-6891-4AE6-B358-4F9D384D6683}" srcOrd="0" destOrd="0" presId="urn:microsoft.com/office/officeart/2005/8/layout/process1"/>
    <dgm:cxn modelId="{68BA2684-B9B8-48B6-8057-01318CFC62E6}" type="presOf" srcId="{BE145ED4-EBAA-4033-9D07-473560AEF721}" destId="{4E11051F-51F7-4954-9B97-452ECF2EFAD3}" srcOrd="0" destOrd="0" presId="urn:microsoft.com/office/officeart/2005/8/layout/process1"/>
    <dgm:cxn modelId="{506A2C92-540D-48A4-A0A8-EC5193978712}" type="presOf" srcId="{6ABBE066-7D61-4445-B26A-631C95D07540}" destId="{C4ED4311-0186-4AC1-8882-00D51B5B28B9}" srcOrd="1" destOrd="0" presId="urn:microsoft.com/office/officeart/2005/8/layout/process1"/>
    <dgm:cxn modelId="{93C65F99-E744-47E2-9B2D-15E1EC38DE6A}" srcId="{BE145ED4-EBAA-4033-9D07-473560AEF721}" destId="{8C3FA436-B3B9-4268-86F3-8896995970E7}" srcOrd="2" destOrd="0" parTransId="{F4EC0923-BD9F-4D67-87A0-FD912C8FF6ED}" sibTransId="{8EC5AD88-A430-406E-9DAD-3F4E700FF727}"/>
    <dgm:cxn modelId="{AC610FAD-A2DE-43B8-A7DC-09EB6DADD6CE}" type="presOf" srcId="{6ABBE066-7D61-4445-B26A-631C95D07540}" destId="{C48C93A0-EDCD-4C6A-9DB5-C1BCE21CD1D2}" srcOrd="0" destOrd="0" presId="urn:microsoft.com/office/officeart/2005/8/layout/process1"/>
    <dgm:cxn modelId="{57AFD1BA-1E45-43CC-AB09-8A2EF3EEB653}" type="presOf" srcId="{28466944-79A2-43E5-9D34-DCB9D0357376}" destId="{286A5AB9-F0F7-4EA0-AB8C-5F4315F440CF}" srcOrd="0" destOrd="0" presId="urn:microsoft.com/office/officeart/2005/8/layout/process1"/>
    <dgm:cxn modelId="{117124C9-31A2-4EC4-BA56-3A1522E47E8D}" srcId="{BE145ED4-EBAA-4033-9D07-473560AEF721}" destId="{5A145DAD-A25B-467C-BD88-2F9DF57E1DBE}" srcOrd="0" destOrd="0" parTransId="{1C0FFDD3-6D04-458B-8EE1-952BA21A6A22}" sibTransId="{0BD80908-D541-49E2-B2D5-19BA6206ED1B}"/>
    <dgm:cxn modelId="{47C8B9C9-4FD5-4215-AB21-B787BD828835}" type="presOf" srcId="{0BD80908-D541-49E2-B2D5-19BA6206ED1B}" destId="{372118ED-ED71-41AB-BD4E-3A4810A5C4B4}" srcOrd="1" destOrd="0" presId="urn:microsoft.com/office/officeart/2005/8/layout/process1"/>
    <dgm:cxn modelId="{1F8AD0DF-CD9C-4ED0-A084-F95A725BBE68}" srcId="{BE145ED4-EBAA-4033-9D07-473560AEF721}" destId="{28466944-79A2-43E5-9D34-DCB9D0357376}" srcOrd="3" destOrd="0" parTransId="{080D9F56-9C3B-43C8-9293-6F28C5DCC06D}" sibTransId="{C1A84E8B-C4D0-42E8-A3AF-EF61C41C9A43}"/>
    <dgm:cxn modelId="{E3CDFEF0-4840-4021-944B-23A920C65FB6}" type="presOf" srcId="{8C3FA436-B3B9-4268-86F3-8896995970E7}" destId="{CA160FC7-1BAF-41BB-87D6-04F04C30FA11}" srcOrd="0" destOrd="0" presId="urn:microsoft.com/office/officeart/2005/8/layout/process1"/>
    <dgm:cxn modelId="{79286D8A-1EE5-474B-B7B7-A606272864B2}" type="presParOf" srcId="{4E11051F-51F7-4954-9B97-452ECF2EFAD3}" destId="{51AB4185-188E-4BB6-B813-7F0F623EE09E}" srcOrd="0" destOrd="0" presId="urn:microsoft.com/office/officeart/2005/8/layout/process1"/>
    <dgm:cxn modelId="{96684289-CEED-48E2-A33A-730349CD56F0}" type="presParOf" srcId="{4E11051F-51F7-4954-9B97-452ECF2EFAD3}" destId="{21C982F2-4BC5-4253-8D93-9252F6267516}" srcOrd="1" destOrd="0" presId="urn:microsoft.com/office/officeart/2005/8/layout/process1"/>
    <dgm:cxn modelId="{9A10AA2F-6D37-4AD2-9A3E-A03E5E96DAF2}" type="presParOf" srcId="{21C982F2-4BC5-4253-8D93-9252F6267516}" destId="{372118ED-ED71-41AB-BD4E-3A4810A5C4B4}" srcOrd="0" destOrd="0" presId="urn:microsoft.com/office/officeart/2005/8/layout/process1"/>
    <dgm:cxn modelId="{A9308DBF-6E91-4BD9-B31F-21865CAFB2F6}" type="presParOf" srcId="{4E11051F-51F7-4954-9B97-452ECF2EFAD3}" destId="{A969290C-6891-4AE6-B358-4F9D384D6683}" srcOrd="2" destOrd="0" presId="urn:microsoft.com/office/officeart/2005/8/layout/process1"/>
    <dgm:cxn modelId="{ABF6EA2B-319F-46A1-859F-53F102123EE4}" type="presParOf" srcId="{4E11051F-51F7-4954-9B97-452ECF2EFAD3}" destId="{C48C93A0-EDCD-4C6A-9DB5-C1BCE21CD1D2}" srcOrd="3" destOrd="0" presId="urn:microsoft.com/office/officeart/2005/8/layout/process1"/>
    <dgm:cxn modelId="{94BA2DAA-D813-4D2C-BD56-0542D9CE963A}" type="presParOf" srcId="{C48C93A0-EDCD-4C6A-9DB5-C1BCE21CD1D2}" destId="{C4ED4311-0186-4AC1-8882-00D51B5B28B9}" srcOrd="0" destOrd="0" presId="urn:microsoft.com/office/officeart/2005/8/layout/process1"/>
    <dgm:cxn modelId="{680B4AB3-D024-4632-9525-7670C5E3E8E2}" type="presParOf" srcId="{4E11051F-51F7-4954-9B97-452ECF2EFAD3}" destId="{CA160FC7-1BAF-41BB-87D6-04F04C30FA11}" srcOrd="4" destOrd="0" presId="urn:microsoft.com/office/officeart/2005/8/layout/process1"/>
    <dgm:cxn modelId="{DBE7FFDB-B2C2-40C3-A383-FD479A5DBA3D}" type="presParOf" srcId="{4E11051F-51F7-4954-9B97-452ECF2EFAD3}" destId="{5401C8B0-4040-42E9-A1B4-17D29DC0D7CA}" srcOrd="5" destOrd="0" presId="urn:microsoft.com/office/officeart/2005/8/layout/process1"/>
    <dgm:cxn modelId="{D3432C0D-9F7E-493C-9A4C-7B57E9FAF3DF}" type="presParOf" srcId="{5401C8B0-4040-42E9-A1B4-17D29DC0D7CA}" destId="{CAD764E4-C0CA-4315-BAA3-448816A9BDA9}" srcOrd="0" destOrd="0" presId="urn:microsoft.com/office/officeart/2005/8/layout/process1"/>
    <dgm:cxn modelId="{8556048F-96A4-4B15-ACEF-CF281D21DDD1}" type="presParOf" srcId="{4E11051F-51F7-4954-9B97-452ECF2EFAD3}" destId="{286A5AB9-F0F7-4EA0-AB8C-5F4315F440CF}" srcOrd="6"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8C8FAA-7B09-4DEC-9015-84BFC11F718C}" type="doc">
      <dgm:prSet loTypeId="urn:microsoft.com/office/officeart/2005/8/layout/process1" loCatId="process" qsTypeId="urn:microsoft.com/office/officeart/2005/8/quickstyle/simple1" qsCatId="simple" csTypeId="urn:microsoft.com/office/officeart/2005/8/colors/accent3_2" csCatId="accent3" phldr="1"/>
      <dgm:spPr/>
    </dgm:pt>
    <dgm:pt modelId="{7CE3A28B-1F54-46AB-9F1D-45377D635B4E}">
      <dgm:prSet phldrT="[Teksti]"/>
      <dgm:spPr/>
      <dgm:t>
        <a:bodyPr/>
        <a:lstStyle/>
        <a:p>
          <a:r>
            <a:rPr lang="fi-FI" dirty="0">
              <a:solidFill>
                <a:schemeClr val="tx1"/>
              </a:solidFill>
            </a:rPr>
            <a:t>Tarvittavien virkojen perustaminen hyvinvointialueelle</a:t>
          </a:r>
        </a:p>
      </dgm:t>
    </dgm:pt>
    <dgm:pt modelId="{8B606183-067E-4122-901A-086873360205}" type="parTrans" cxnId="{9185A818-646A-438F-8877-319AE1C73513}">
      <dgm:prSet/>
      <dgm:spPr/>
      <dgm:t>
        <a:bodyPr/>
        <a:lstStyle/>
        <a:p>
          <a:endParaRPr lang="fi-FI"/>
        </a:p>
      </dgm:t>
    </dgm:pt>
    <dgm:pt modelId="{713A9D9D-9E48-43DF-8A5A-4FB8141B0E0D}" type="sibTrans" cxnId="{9185A818-646A-438F-8877-319AE1C73513}">
      <dgm:prSet/>
      <dgm:spPr/>
      <dgm:t>
        <a:bodyPr/>
        <a:lstStyle/>
        <a:p>
          <a:endParaRPr lang="fi-FI"/>
        </a:p>
      </dgm:t>
    </dgm:pt>
    <dgm:pt modelId="{8049210E-DDBD-4316-A423-814216EC3398}">
      <dgm:prSet phldrT="[Teksti]"/>
      <dgm:spPr/>
      <dgm:t>
        <a:bodyPr/>
        <a:lstStyle/>
        <a:p>
          <a:r>
            <a:rPr lang="fi-FI" dirty="0">
              <a:solidFill>
                <a:schemeClr val="tx1"/>
              </a:solidFill>
            </a:rPr>
            <a:t>Yhteistoimintamenettelyn valmistelu luovuttavilla organisaatioilla ja hyvinvointialueella</a:t>
          </a:r>
        </a:p>
        <a:p>
          <a:endParaRPr lang="fi-FI" dirty="0"/>
        </a:p>
      </dgm:t>
    </dgm:pt>
    <dgm:pt modelId="{05709DAB-D035-41F0-A334-CFA3B6BE9B72}" type="parTrans" cxnId="{17B80184-A7B5-43CB-A868-F5D031ED67B0}">
      <dgm:prSet/>
      <dgm:spPr/>
      <dgm:t>
        <a:bodyPr/>
        <a:lstStyle/>
        <a:p>
          <a:endParaRPr lang="fi-FI"/>
        </a:p>
      </dgm:t>
    </dgm:pt>
    <dgm:pt modelId="{7A260461-D99E-4F6A-A9FC-025B74FC9ED1}" type="sibTrans" cxnId="{17B80184-A7B5-43CB-A868-F5D031ED67B0}">
      <dgm:prSet/>
      <dgm:spPr/>
      <dgm:t>
        <a:bodyPr/>
        <a:lstStyle/>
        <a:p>
          <a:endParaRPr lang="fi-FI"/>
        </a:p>
      </dgm:t>
    </dgm:pt>
    <dgm:pt modelId="{1DF4232A-1122-4FDE-BB7F-6543F5303958}">
      <dgm:prSet phldrT="[Teksti]"/>
      <dgm:spPr/>
      <dgm:t>
        <a:bodyPr/>
        <a:lstStyle/>
        <a:p>
          <a:r>
            <a:rPr lang="fi-FI" dirty="0"/>
            <a:t>Siirtoon liittyvien ohjeistusten laatiminen</a:t>
          </a:r>
        </a:p>
      </dgm:t>
    </dgm:pt>
    <dgm:pt modelId="{FC9549CB-D374-4C7F-9F67-B8E4E792A5FD}" type="parTrans" cxnId="{9B2194E1-37C4-4449-9156-C11AFE707D7B}">
      <dgm:prSet/>
      <dgm:spPr/>
      <dgm:t>
        <a:bodyPr/>
        <a:lstStyle/>
        <a:p>
          <a:endParaRPr lang="fi-FI"/>
        </a:p>
      </dgm:t>
    </dgm:pt>
    <dgm:pt modelId="{E0504EBA-947A-42F5-BDA6-9F86B5E92740}" type="sibTrans" cxnId="{9B2194E1-37C4-4449-9156-C11AFE707D7B}">
      <dgm:prSet/>
      <dgm:spPr/>
      <dgm:t>
        <a:bodyPr/>
        <a:lstStyle/>
        <a:p>
          <a:endParaRPr lang="fi-FI"/>
        </a:p>
      </dgm:t>
    </dgm:pt>
    <dgm:pt modelId="{099ABEEF-CFCC-476A-A14D-78FE318DB9A6}">
      <dgm:prSet/>
      <dgm:spPr/>
      <dgm:t>
        <a:bodyPr/>
        <a:lstStyle/>
        <a:p>
          <a:r>
            <a:rPr lang="fi-FI" dirty="0">
              <a:solidFill>
                <a:schemeClr val="tx1"/>
              </a:solidFill>
            </a:rPr>
            <a:t>Työnantajan lakisääteisten suunnitelmien ja ohjelmien laatiminen</a:t>
          </a:r>
        </a:p>
      </dgm:t>
    </dgm:pt>
    <dgm:pt modelId="{6FDB50D9-9B39-4331-BD35-5D526C6B063F}" type="parTrans" cxnId="{D934834B-C0E1-482C-BB99-8E72532A29DF}">
      <dgm:prSet/>
      <dgm:spPr/>
      <dgm:t>
        <a:bodyPr/>
        <a:lstStyle/>
        <a:p>
          <a:endParaRPr lang="fi-FI"/>
        </a:p>
      </dgm:t>
    </dgm:pt>
    <dgm:pt modelId="{2F3BE1A8-49E0-4D7A-8E94-059DBB952969}" type="sibTrans" cxnId="{D934834B-C0E1-482C-BB99-8E72532A29DF}">
      <dgm:prSet/>
      <dgm:spPr/>
      <dgm:t>
        <a:bodyPr/>
        <a:lstStyle/>
        <a:p>
          <a:endParaRPr lang="fi-FI"/>
        </a:p>
      </dgm:t>
    </dgm:pt>
    <dgm:pt modelId="{D36C6432-9D8A-4105-8C95-99EA0F8EC116}" type="pres">
      <dgm:prSet presAssocID="{738C8FAA-7B09-4DEC-9015-84BFC11F718C}" presName="Name0" presStyleCnt="0">
        <dgm:presLayoutVars>
          <dgm:dir/>
          <dgm:resizeHandles val="exact"/>
        </dgm:presLayoutVars>
      </dgm:prSet>
      <dgm:spPr/>
    </dgm:pt>
    <dgm:pt modelId="{779C900F-1454-4A1C-96F5-92AAABFD32FF}" type="pres">
      <dgm:prSet presAssocID="{7CE3A28B-1F54-46AB-9F1D-45377D635B4E}" presName="node" presStyleLbl="node1" presStyleIdx="0" presStyleCnt="4">
        <dgm:presLayoutVars>
          <dgm:bulletEnabled val="1"/>
        </dgm:presLayoutVars>
      </dgm:prSet>
      <dgm:spPr/>
    </dgm:pt>
    <dgm:pt modelId="{96C1E3D7-7226-40BF-BDB1-772D3462D187}" type="pres">
      <dgm:prSet presAssocID="{713A9D9D-9E48-43DF-8A5A-4FB8141B0E0D}" presName="sibTrans" presStyleLbl="sibTrans2D1" presStyleIdx="0" presStyleCnt="3"/>
      <dgm:spPr/>
    </dgm:pt>
    <dgm:pt modelId="{AD56F08D-4068-4966-8FFF-26FAB9FA572A}" type="pres">
      <dgm:prSet presAssocID="{713A9D9D-9E48-43DF-8A5A-4FB8141B0E0D}" presName="connectorText" presStyleLbl="sibTrans2D1" presStyleIdx="0" presStyleCnt="3"/>
      <dgm:spPr/>
    </dgm:pt>
    <dgm:pt modelId="{DFC5B4D1-F6CE-49A6-AFD4-EC220D50A6A5}" type="pres">
      <dgm:prSet presAssocID="{8049210E-DDBD-4316-A423-814216EC3398}" presName="node" presStyleLbl="node1" presStyleIdx="1" presStyleCnt="4">
        <dgm:presLayoutVars>
          <dgm:bulletEnabled val="1"/>
        </dgm:presLayoutVars>
      </dgm:prSet>
      <dgm:spPr/>
    </dgm:pt>
    <dgm:pt modelId="{D4D30992-47ED-442C-BF95-F9A8A23E3A23}" type="pres">
      <dgm:prSet presAssocID="{7A260461-D99E-4F6A-A9FC-025B74FC9ED1}" presName="sibTrans" presStyleLbl="sibTrans2D1" presStyleIdx="1" presStyleCnt="3"/>
      <dgm:spPr/>
    </dgm:pt>
    <dgm:pt modelId="{D0DBC0B9-3A77-4C91-ADC0-42D5A00B026C}" type="pres">
      <dgm:prSet presAssocID="{7A260461-D99E-4F6A-A9FC-025B74FC9ED1}" presName="connectorText" presStyleLbl="sibTrans2D1" presStyleIdx="1" presStyleCnt="3"/>
      <dgm:spPr/>
    </dgm:pt>
    <dgm:pt modelId="{ED7E77FD-86D2-48FC-A3B6-FF83379C0887}" type="pres">
      <dgm:prSet presAssocID="{1DF4232A-1122-4FDE-BB7F-6543F5303958}" presName="node" presStyleLbl="node1" presStyleIdx="2" presStyleCnt="4">
        <dgm:presLayoutVars>
          <dgm:bulletEnabled val="1"/>
        </dgm:presLayoutVars>
      </dgm:prSet>
      <dgm:spPr/>
    </dgm:pt>
    <dgm:pt modelId="{D768FB2A-0964-4743-9F4D-9D355B221F49}" type="pres">
      <dgm:prSet presAssocID="{E0504EBA-947A-42F5-BDA6-9F86B5E92740}" presName="sibTrans" presStyleLbl="sibTrans2D1" presStyleIdx="2" presStyleCnt="3"/>
      <dgm:spPr/>
    </dgm:pt>
    <dgm:pt modelId="{A20D984E-CF56-417D-8047-4B2BEBF85A64}" type="pres">
      <dgm:prSet presAssocID="{E0504EBA-947A-42F5-BDA6-9F86B5E92740}" presName="connectorText" presStyleLbl="sibTrans2D1" presStyleIdx="2" presStyleCnt="3"/>
      <dgm:spPr/>
    </dgm:pt>
    <dgm:pt modelId="{76A55466-0D6D-4571-8A07-87E2574942D7}" type="pres">
      <dgm:prSet presAssocID="{099ABEEF-CFCC-476A-A14D-78FE318DB9A6}" presName="node" presStyleLbl="node1" presStyleIdx="3" presStyleCnt="4">
        <dgm:presLayoutVars>
          <dgm:bulletEnabled val="1"/>
        </dgm:presLayoutVars>
      </dgm:prSet>
      <dgm:spPr/>
    </dgm:pt>
  </dgm:ptLst>
  <dgm:cxnLst>
    <dgm:cxn modelId="{3852260A-C4BC-4C5D-BA0A-ADF20B30ADB3}" type="presOf" srcId="{8049210E-DDBD-4316-A423-814216EC3398}" destId="{DFC5B4D1-F6CE-49A6-AFD4-EC220D50A6A5}" srcOrd="0" destOrd="0" presId="urn:microsoft.com/office/officeart/2005/8/layout/process1"/>
    <dgm:cxn modelId="{9185A818-646A-438F-8877-319AE1C73513}" srcId="{738C8FAA-7B09-4DEC-9015-84BFC11F718C}" destId="{7CE3A28B-1F54-46AB-9F1D-45377D635B4E}" srcOrd="0" destOrd="0" parTransId="{8B606183-067E-4122-901A-086873360205}" sibTransId="{713A9D9D-9E48-43DF-8A5A-4FB8141B0E0D}"/>
    <dgm:cxn modelId="{532D6A3F-FA4D-49D9-8FD0-D754E42A2D03}" type="presOf" srcId="{713A9D9D-9E48-43DF-8A5A-4FB8141B0E0D}" destId="{AD56F08D-4068-4966-8FFF-26FAB9FA572A}" srcOrd="1" destOrd="0" presId="urn:microsoft.com/office/officeart/2005/8/layout/process1"/>
    <dgm:cxn modelId="{89C7EB62-8CC0-4D1F-AAB4-69DFD5B1F352}" type="presOf" srcId="{713A9D9D-9E48-43DF-8A5A-4FB8141B0E0D}" destId="{96C1E3D7-7226-40BF-BDB1-772D3462D187}" srcOrd="0" destOrd="0" presId="urn:microsoft.com/office/officeart/2005/8/layout/process1"/>
    <dgm:cxn modelId="{406E5049-0987-4047-80B0-5517533BE845}" type="presOf" srcId="{E0504EBA-947A-42F5-BDA6-9F86B5E92740}" destId="{A20D984E-CF56-417D-8047-4B2BEBF85A64}" srcOrd="1" destOrd="0" presId="urn:microsoft.com/office/officeart/2005/8/layout/process1"/>
    <dgm:cxn modelId="{1D680F4B-E8F0-481D-B972-FC60F4D06983}" type="presOf" srcId="{7A260461-D99E-4F6A-A9FC-025B74FC9ED1}" destId="{D0DBC0B9-3A77-4C91-ADC0-42D5A00B026C}" srcOrd="1" destOrd="0" presId="urn:microsoft.com/office/officeart/2005/8/layout/process1"/>
    <dgm:cxn modelId="{D934834B-C0E1-482C-BB99-8E72532A29DF}" srcId="{738C8FAA-7B09-4DEC-9015-84BFC11F718C}" destId="{099ABEEF-CFCC-476A-A14D-78FE318DB9A6}" srcOrd="3" destOrd="0" parTransId="{6FDB50D9-9B39-4331-BD35-5D526C6B063F}" sibTransId="{2F3BE1A8-49E0-4D7A-8E94-059DBB952969}"/>
    <dgm:cxn modelId="{F38D7A57-EDA5-4405-9CEE-161E6F526144}" type="presOf" srcId="{E0504EBA-947A-42F5-BDA6-9F86B5E92740}" destId="{D768FB2A-0964-4743-9F4D-9D355B221F49}" srcOrd="0" destOrd="0" presId="urn:microsoft.com/office/officeart/2005/8/layout/process1"/>
    <dgm:cxn modelId="{FE633A82-D9E0-460A-8086-68C64864389F}" type="presOf" srcId="{099ABEEF-CFCC-476A-A14D-78FE318DB9A6}" destId="{76A55466-0D6D-4571-8A07-87E2574942D7}" srcOrd="0" destOrd="0" presId="urn:microsoft.com/office/officeart/2005/8/layout/process1"/>
    <dgm:cxn modelId="{17B80184-A7B5-43CB-A868-F5D031ED67B0}" srcId="{738C8FAA-7B09-4DEC-9015-84BFC11F718C}" destId="{8049210E-DDBD-4316-A423-814216EC3398}" srcOrd="1" destOrd="0" parTransId="{05709DAB-D035-41F0-A334-CFA3B6BE9B72}" sibTransId="{7A260461-D99E-4F6A-A9FC-025B74FC9ED1}"/>
    <dgm:cxn modelId="{0AAD40A6-EF5D-4DC9-A391-52E537C63714}" type="presOf" srcId="{738C8FAA-7B09-4DEC-9015-84BFC11F718C}" destId="{D36C6432-9D8A-4105-8C95-99EA0F8EC116}" srcOrd="0" destOrd="0" presId="urn:microsoft.com/office/officeart/2005/8/layout/process1"/>
    <dgm:cxn modelId="{3535CAC8-AA65-4F53-9EC1-AB2F74ADD0EF}" type="presOf" srcId="{7CE3A28B-1F54-46AB-9F1D-45377D635B4E}" destId="{779C900F-1454-4A1C-96F5-92AAABFD32FF}" srcOrd="0" destOrd="0" presId="urn:microsoft.com/office/officeart/2005/8/layout/process1"/>
    <dgm:cxn modelId="{34C65EC9-2145-4B9A-AE86-489D4A2009C1}" type="presOf" srcId="{1DF4232A-1122-4FDE-BB7F-6543F5303958}" destId="{ED7E77FD-86D2-48FC-A3B6-FF83379C0887}" srcOrd="0" destOrd="0" presId="urn:microsoft.com/office/officeart/2005/8/layout/process1"/>
    <dgm:cxn modelId="{D7ED55D1-3566-4D17-8C2A-12C6C373EC57}" type="presOf" srcId="{7A260461-D99E-4F6A-A9FC-025B74FC9ED1}" destId="{D4D30992-47ED-442C-BF95-F9A8A23E3A23}" srcOrd="0" destOrd="0" presId="urn:microsoft.com/office/officeart/2005/8/layout/process1"/>
    <dgm:cxn modelId="{9B2194E1-37C4-4449-9156-C11AFE707D7B}" srcId="{738C8FAA-7B09-4DEC-9015-84BFC11F718C}" destId="{1DF4232A-1122-4FDE-BB7F-6543F5303958}" srcOrd="2" destOrd="0" parTransId="{FC9549CB-D374-4C7F-9F67-B8E4E792A5FD}" sibTransId="{E0504EBA-947A-42F5-BDA6-9F86B5E92740}"/>
    <dgm:cxn modelId="{3F0F28D6-5609-465D-9614-E70E6B903E94}" type="presParOf" srcId="{D36C6432-9D8A-4105-8C95-99EA0F8EC116}" destId="{779C900F-1454-4A1C-96F5-92AAABFD32FF}" srcOrd="0" destOrd="0" presId="urn:microsoft.com/office/officeart/2005/8/layout/process1"/>
    <dgm:cxn modelId="{99EBA624-A4D5-47F6-8A37-E79D2B24BD28}" type="presParOf" srcId="{D36C6432-9D8A-4105-8C95-99EA0F8EC116}" destId="{96C1E3D7-7226-40BF-BDB1-772D3462D187}" srcOrd="1" destOrd="0" presId="urn:microsoft.com/office/officeart/2005/8/layout/process1"/>
    <dgm:cxn modelId="{45923CD4-97CC-45B6-89D6-B338A71A303F}" type="presParOf" srcId="{96C1E3D7-7226-40BF-BDB1-772D3462D187}" destId="{AD56F08D-4068-4966-8FFF-26FAB9FA572A}" srcOrd="0" destOrd="0" presId="urn:microsoft.com/office/officeart/2005/8/layout/process1"/>
    <dgm:cxn modelId="{50775537-2413-4890-ABFE-BCDD480E97CB}" type="presParOf" srcId="{D36C6432-9D8A-4105-8C95-99EA0F8EC116}" destId="{DFC5B4D1-F6CE-49A6-AFD4-EC220D50A6A5}" srcOrd="2" destOrd="0" presId="urn:microsoft.com/office/officeart/2005/8/layout/process1"/>
    <dgm:cxn modelId="{E85F0640-4D12-4B96-9F95-C905F69818B7}" type="presParOf" srcId="{D36C6432-9D8A-4105-8C95-99EA0F8EC116}" destId="{D4D30992-47ED-442C-BF95-F9A8A23E3A23}" srcOrd="3" destOrd="0" presId="urn:microsoft.com/office/officeart/2005/8/layout/process1"/>
    <dgm:cxn modelId="{C31B5184-47AA-4C7F-965F-D9B48BB7EE35}" type="presParOf" srcId="{D4D30992-47ED-442C-BF95-F9A8A23E3A23}" destId="{D0DBC0B9-3A77-4C91-ADC0-42D5A00B026C}" srcOrd="0" destOrd="0" presId="urn:microsoft.com/office/officeart/2005/8/layout/process1"/>
    <dgm:cxn modelId="{56D573ED-DAF1-4C9E-B438-AE6FD2DCAB2C}" type="presParOf" srcId="{D36C6432-9D8A-4105-8C95-99EA0F8EC116}" destId="{ED7E77FD-86D2-48FC-A3B6-FF83379C0887}" srcOrd="4" destOrd="0" presId="urn:microsoft.com/office/officeart/2005/8/layout/process1"/>
    <dgm:cxn modelId="{1965D57A-2619-4A1B-9A25-FB2492D088FA}" type="presParOf" srcId="{D36C6432-9D8A-4105-8C95-99EA0F8EC116}" destId="{D768FB2A-0964-4743-9F4D-9D355B221F49}" srcOrd="5" destOrd="0" presId="urn:microsoft.com/office/officeart/2005/8/layout/process1"/>
    <dgm:cxn modelId="{01087A1B-C373-452C-AFE7-2CE26D11259B}" type="presParOf" srcId="{D768FB2A-0964-4743-9F4D-9D355B221F49}" destId="{A20D984E-CF56-417D-8047-4B2BEBF85A64}" srcOrd="0" destOrd="0" presId="urn:microsoft.com/office/officeart/2005/8/layout/process1"/>
    <dgm:cxn modelId="{00DA37A3-56C1-4362-A9CE-00B2CF9CFE37}" type="presParOf" srcId="{D36C6432-9D8A-4105-8C95-99EA0F8EC116}" destId="{76A55466-0D6D-4571-8A07-87E2574942D7}" srcOrd="6" destOrd="0" presId="urn:microsoft.com/office/officeart/2005/8/layout/process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BD4599-B28C-41E8-956A-B214E290B5D0}">
      <dsp:nvSpPr>
        <dsp:cNvPr id="0" name=""/>
        <dsp:cNvSpPr/>
      </dsp:nvSpPr>
      <dsp:spPr>
        <a:xfrm>
          <a:off x="5565" y="134384"/>
          <a:ext cx="1725281" cy="10351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dirty="0"/>
            <a:t>Siirtyvän henkilöstön tietojen luovutusta koskevan yhteistoimintamenettelyn käynnistäminen</a:t>
          </a:r>
        </a:p>
      </dsp:txBody>
      <dsp:txXfrm>
        <a:off x="35884" y="164703"/>
        <a:ext cx="1664643" cy="974531"/>
      </dsp:txXfrm>
    </dsp:sp>
    <dsp:sp modelId="{C84FE2F0-0713-4699-9748-AE13BA3CBC19}">
      <dsp:nvSpPr>
        <dsp:cNvPr id="0" name=""/>
        <dsp:cNvSpPr/>
      </dsp:nvSpPr>
      <dsp:spPr>
        <a:xfrm>
          <a:off x="1916694" y="438034"/>
          <a:ext cx="393996" cy="42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fi-FI" sz="800" kern="1200"/>
        </a:p>
      </dsp:txBody>
      <dsp:txXfrm>
        <a:off x="1916694" y="523608"/>
        <a:ext cx="275797" cy="256721"/>
      </dsp:txXfrm>
    </dsp:sp>
    <dsp:sp modelId="{E4C8F218-762C-4B9D-B107-2C6371F86F0B}">
      <dsp:nvSpPr>
        <dsp:cNvPr id="0" name=""/>
        <dsp:cNvSpPr/>
      </dsp:nvSpPr>
      <dsp:spPr>
        <a:xfrm>
          <a:off x="2474236" y="134384"/>
          <a:ext cx="1725281" cy="10351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dirty="0"/>
            <a:t>Siirtyvän henkilöstön määrän arviointi, palkkakulut, lomapalkkavelka</a:t>
          </a:r>
        </a:p>
      </dsp:txBody>
      <dsp:txXfrm>
        <a:off x="2504555" y="164703"/>
        <a:ext cx="1664643" cy="974531"/>
      </dsp:txXfrm>
    </dsp:sp>
    <dsp:sp modelId="{702CFA65-1A8A-482F-BEB8-12DAFB01E36F}">
      <dsp:nvSpPr>
        <dsp:cNvPr id="0" name=""/>
        <dsp:cNvSpPr/>
      </dsp:nvSpPr>
      <dsp:spPr>
        <a:xfrm rot="10770762" flipH="1">
          <a:off x="6815084" y="484214"/>
          <a:ext cx="401287" cy="42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fi-FI" sz="800" kern="1200"/>
        </a:p>
      </dsp:txBody>
      <dsp:txXfrm>
        <a:off x="6815086" y="570300"/>
        <a:ext cx="280901" cy="256721"/>
      </dsp:txXfrm>
    </dsp:sp>
    <dsp:sp modelId="{1CD171A1-96F0-4438-8623-E823FA3ECCC4}">
      <dsp:nvSpPr>
        <dsp:cNvPr id="0" name=""/>
        <dsp:cNvSpPr/>
      </dsp:nvSpPr>
      <dsp:spPr>
        <a:xfrm>
          <a:off x="7295467" y="134384"/>
          <a:ext cx="1725281" cy="10351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dirty="0"/>
            <a:t>Siirtyvän henkilöstön ehtovertailun toteuttaminen</a:t>
          </a:r>
        </a:p>
      </dsp:txBody>
      <dsp:txXfrm>
        <a:off x="7325786" y="164703"/>
        <a:ext cx="1664643" cy="974531"/>
      </dsp:txXfrm>
    </dsp:sp>
    <dsp:sp modelId="{D57D05E3-022F-4826-8CA7-1FF53A6B305F}">
      <dsp:nvSpPr>
        <dsp:cNvPr id="0" name=""/>
        <dsp:cNvSpPr/>
      </dsp:nvSpPr>
      <dsp:spPr>
        <a:xfrm>
          <a:off x="9183739" y="438034"/>
          <a:ext cx="345538" cy="42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fi-FI" sz="800" kern="1200"/>
        </a:p>
      </dsp:txBody>
      <dsp:txXfrm>
        <a:off x="9183739" y="523608"/>
        <a:ext cx="241877" cy="256721"/>
      </dsp:txXfrm>
    </dsp:sp>
    <dsp:sp modelId="{231477FA-1B01-4B1A-969D-9A9563CD7947}">
      <dsp:nvSpPr>
        <dsp:cNvPr id="0" name=""/>
        <dsp:cNvSpPr/>
      </dsp:nvSpPr>
      <dsp:spPr>
        <a:xfrm>
          <a:off x="9672709" y="134384"/>
          <a:ext cx="1725281" cy="10351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dirty="0"/>
            <a:t>Yhteistoimintamenettelyjen ohjeistaminen ja käyminen koskien tiedonsiirtoa</a:t>
          </a:r>
        </a:p>
        <a:p>
          <a:pPr marL="0" lvl="0" indent="0" algn="ctr" defTabSz="444500">
            <a:lnSpc>
              <a:spcPct val="90000"/>
            </a:lnSpc>
            <a:spcBef>
              <a:spcPct val="0"/>
            </a:spcBef>
            <a:spcAft>
              <a:spcPct val="35000"/>
            </a:spcAft>
            <a:buNone/>
          </a:pPr>
          <a:endParaRPr lang="fi-FI" sz="1000" kern="1200" dirty="0"/>
        </a:p>
      </dsp:txBody>
      <dsp:txXfrm>
        <a:off x="9703028" y="164703"/>
        <a:ext cx="1664643" cy="974531"/>
      </dsp:txXfrm>
    </dsp:sp>
    <dsp:sp modelId="{396438E9-0674-4A0D-B5B6-C677714C7B33}">
      <dsp:nvSpPr>
        <dsp:cNvPr id="0" name=""/>
        <dsp:cNvSpPr/>
      </dsp:nvSpPr>
      <dsp:spPr>
        <a:xfrm>
          <a:off x="4408091" y="463813"/>
          <a:ext cx="447102" cy="42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fi-FI" sz="800" kern="1200"/>
        </a:p>
      </dsp:txBody>
      <dsp:txXfrm rot="10800000">
        <a:off x="4408091" y="549387"/>
        <a:ext cx="318741" cy="256721"/>
      </dsp:txXfrm>
    </dsp:sp>
    <dsp:sp modelId="{846E1E7B-CF42-43DE-88E9-4837232EBC2A}">
      <dsp:nvSpPr>
        <dsp:cNvPr id="0" name=""/>
        <dsp:cNvSpPr/>
      </dsp:nvSpPr>
      <dsp:spPr>
        <a:xfrm>
          <a:off x="4927707" y="134384"/>
          <a:ext cx="1725281" cy="10351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dirty="0"/>
            <a:t>Henkilöstön siirtosopimus ja -suunnitelma</a:t>
          </a:r>
        </a:p>
      </dsp:txBody>
      <dsp:txXfrm>
        <a:off x="4958026" y="164703"/>
        <a:ext cx="1664643" cy="9745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B4185-188E-4BB6-B813-7F0F623EE09E}">
      <dsp:nvSpPr>
        <dsp:cNvPr id="0" name=""/>
        <dsp:cNvSpPr/>
      </dsp:nvSpPr>
      <dsp:spPr>
        <a:xfrm>
          <a:off x="5038" y="0"/>
          <a:ext cx="2202889" cy="1110824"/>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solidFill>
                <a:schemeClr val="tx1"/>
              </a:solidFill>
            </a:rPr>
            <a:t>Virkojen ja toimien kelpoisuusehtojen määrittely</a:t>
          </a:r>
        </a:p>
      </dsp:txBody>
      <dsp:txXfrm>
        <a:off x="37573" y="32535"/>
        <a:ext cx="2137819" cy="1045754"/>
      </dsp:txXfrm>
    </dsp:sp>
    <dsp:sp modelId="{21C982F2-4BC5-4253-8D93-9252F6267516}">
      <dsp:nvSpPr>
        <dsp:cNvPr id="0" name=""/>
        <dsp:cNvSpPr/>
      </dsp:nvSpPr>
      <dsp:spPr>
        <a:xfrm>
          <a:off x="2428217" y="282253"/>
          <a:ext cx="467012" cy="546316"/>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fi-FI" sz="1300" kern="1200"/>
        </a:p>
      </dsp:txBody>
      <dsp:txXfrm>
        <a:off x="2428217" y="391516"/>
        <a:ext cx="326908" cy="327790"/>
      </dsp:txXfrm>
    </dsp:sp>
    <dsp:sp modelId="{A969290C-6891-4AE6-B358-4F9D384D6683}">
      <dsp:nvSpPr>
        <dsp:cNvPr id="0" name=""/>
        <dsp:cNvSpPr/>
      </dsp:nvSpPr>
      <dsp:spPr>
        <a:xfrm>
          <a:off x="3089084" y="0"/>
          <a:ext cx="2202889" cy="1110824"/>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solidFill>
                <a:schemeClr val="tx1"/>
              </a:solidFill>
            </a:rPr>
            <a:t>Palkkausjärjestelmän ja henkilöstöetujen valmistelu</a:t>
          </a:r>
        </a:p>
      </dsp:txBody>
      <dsp:txXfrm>
        <a:off x="3121619" y="32535"/>
        <a:ext cx="2137819" cy="1045754"/>
      </dsp:txXfrm>
    </dsp:sp>
    <dsp:sp modelId="{C48C93A0-EDCD-4C6A-9DB5-C1BCE21CD1D2}">
      <dsp:nvSpPr>
        <dsp:cNvPr id="0" name=""/>
        <dsp:cNvSpPr/>
      </dsp:nvSpPr>
      <dsp:spPr>
        <a:xfrm>
          <a:off x="5512263" y="282253"/>
          <a:ext cx="467012" cy="546316"/>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fi-FI" sz="1300" kern="1200"/>
        </a:p>
      </dsp:txBody>
      <dsp:txXfrm>
        <a:off x="5512263" y="391516"/>
        <a:ext cx="326908" cy="327790"/>
      </dsp:txXfrm>
    </dsp:sp>
    <dsp:sp modelId="{CA160FC7-1BAF-41BB-87D6-04F04C30FA11}">
      <dsp:nvSpPr>
        <dsp:cNvPr id="0" name=""/>
        <dsp:cNvSpPr/>
      </dsp:nvSpPr>
      <dsp:spPr>
        <a:xfrm>
          <a:off x="6173129" y="0"/>
          <a:ext cx="2202889" cy="1110824"/>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solidFill>
                <a:schemeClr val="tx1"/>
              </a:solidFill>
            </a:rPr>
            <a:t>Paikallisten sopimusten kartoittaminen</a:t>
          </a:r>
        </a:p>
      </dsp:txBody>
      <dsp:txXfrm>
        <a:off x="6205664" y="32535"/>
        <a:ext cx="2137819" cy="1045754"/>
      </dsp:txXfrm>
    </dsp:sp>
    <dsp:sp modelId="{5401C8B0-4040-42E9-A1B4-17D29DC0D7CA}">
      <dsp:nvSpPr>
        <dsp:cNvPr id="0" name=""/>
        <dsp:cNvSpPr/>
      </dsp:nvSpPr>
      <dsp:spPr>
        <a:xfrm>
          <a:off x="8596308" y="282253"/>
          <a:ext cx="467012" cy="546316"/>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fi-FI" sz="1300" kern="1200"/>
        </a:p>
      </dsp:txBody>
      <dsp:txXfrm>
        <a:off x="8596308" y="391516"/>
        <a:ext cx="326908" cy="327790"/>
      </dsp:txXfrm>
    </dsp:sp>
    <dsp:sp modelId="{286A5AB9-F0F7-4EA0-AB8C-5F4315F440CF}">
      <dsp:nvSpPr>
        <dsp:cNvPr id="0" name=""/>
        <dsp:cNvSpPr/>
      </dsp:nvSpPr>
      <dsp:spPr>
        <a:xfrm>
          <a:off x="9257175" y="0"/>
          <a:ext cx="2202889" cy="1110824"/>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t>Henkilöstöstrategia, (henkilöstö- ja koulutussuunnitelma)</a:t>
          </a:r>
        </a:p>
      </dsp:txBody>
      <dsp:txXfrm>
        <a:off x="9289710" y="32535"/>
        <a:ext cx="2137819" cy="10457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9C900F-1454-4A1C-96F5-92AAABFD32FF}">
      <dsp:nvSpPr>
        <dsp:cNvPr id="0" name=""/>
        <dsp:cNvSpPr/>
      </dsp:nvSpPr>
      <dsp:spPr>
        <a:xfrm>
          <a:off x="5008" y="117288"/>
          <a:ext cx="2189994" cy="131399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dirty="0">
              <a:solidFill>
                <a:schemeClr val="tx1"/>
              </a:solidFill>
            </a:rPr>
            <a:t>Tarvittavien virkojen perustaminen hyvinvointialueelle</a:t>
          </a:r>
        </a:p>
      </dsp:txBody>
      <dsp:txXfrm>
        <a:off x="43494" y="155774"/>
        <a:ext cx="2113022" cy="1237024"/>
      </dsp:txXfrm>
    </dsp:sp>
    <dsp:sp modelId="{96C1E3D7-7226-40BF-BDB1-772D3462D187}">
      <dsp:nvSpPr>
        <dsp:cNvPr id="0" name=""/>
        <dsp:cNvSpPr/>
      </dsp:nvSpPr>
      <dsp:spPr>
        <a:xfrm>
          <a:off x="2414003" y="502727"/>
          <a:ext cx="464278" cy="543118"/>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fi-FI" sz="1100" kern="1200"/>
        </a:p>
      </dsp:txBody>
      <dsp:txXfrm>
        <a:off x="2414003" y="611351"/>
        <a:ext cx="324995" cy="325870"/>
      </dsp:txXfrm>
    </dsp:sp>
    <dsp:sp modelId="{DFC5B4D1-F6CE-49A6-AFD4-EC220D50A6A5}">
      <dsp:nvSpPr>
        <dsp:cNvPr id="0" name=""/>
        <dsp:cNvSpPr/>
      </dsp:nvSpPr>
      <dsp:spPr>
        <a:xfrm>
          <a:off x="3071001" y="117288"/>
          <a:ext cx="2189994" cy="131399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dirty="0">
              <a:solidFill>
                <a:schemeClr val="tx1"/>
              </a:solidFill>
            </a:rPr>
            <a:t>Yhteistoimintamenettelyn valmistelu luovuttavilla organisaatioilla ja hyvinvointialueella</a:t>
          </a:r>
        </a:p>
        <a:p>
          <a:pPr marL="0" lvl="0" indent="0" algn="ctr" defTabSz="622300">
            <a:lnSpc>
              <a:spcPct val="90000"/>
            </a:lnSpc>
            <a:spcBef>
              <a:spcPct val="0"/>
            </a:spcBef>
            <a:spcAft>
              <a:spcPct val="35000"/>
            </a:spcAft>
            <a:buNone/>
          </a:pPr>
          <a:endParaRPr lang="fi-FI" sz="1400" kern="1200" dirty="0"/>
        </a:p>
      </dsp:txBody>
      <dsp:txXfrm>
        <a:off x="3109487" y="155774"/>
        <a:ext cx="2113022" cy="1237024"/>
      </dsp:txXfrm>
    </dsp:sp>
    <dsp:sp modelId="{D4D30992-47ED-442C-BF95-F9A8A23E3A23}">
      <dsp:nvSpPr>
        <dsp:cNvPr id="0" name=""/>
        <dsp:cNvSpPr/>
      </dsp:nvSpPr>
      <dsp:spPr>
        <a:xfrm>
          <a:off x="5479996" y="502727"/>
          <a:ext cx="464278" cy="543118"/>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fi-FI" sz="1100" kern="1200"/>
        </a:p>
      </dsp:txBody>
      <dsp:txXfrm>
        <a:off x="5479996" y="611351"/>
        <a:ext cx="324995" cy="325870"/>
      </dsp:txXfrm>
    </dsp:sp>
    <dsp:sp modelId="{ED7E77FD-86D2-48FC-A3B6-FF83379C0887}">
      <dsp:nvSpPr>
        <dsp:cNvPr id="0" name=""/>
        <dsp:cNvSpPr/>
      </dsp:nvSpPr>
      <dsp:spPr>
        <a:xfrm>
          <a:off x="6136994" y="117288"/>
          <a:ext cx="2189994" cy="131399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dirty="0"/>
            <a:t>Siirtoon liittyvien ohjeistusten laatiminen</a:t>
          </a:r>
        </a:p>
      </dsp:txBody>
      <dsp:txXfrm>
        <a:off x="6175480" y="155774"/>
        <a:ext cx="2113022" cy="1237024"/>
      </dsp:txXfrm>
    </dsp:sp>
    <dsp:sp modelId="{D768FB2A-0964-4743-9F4D-9D355B221F49}">
      <dsp:nvSpPr>
        <dsp:cNvPr id="0" name=""/>
        <dsp:cNvSpPr/>
      </dsp:nvSpPr>
      <dsp:spPr>
        <a:xfrm>
          <a:off x="8545988" y="502727"/>
          <a:ext cx="464278" cy="543118"/>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fi-FI" sz="1100" kern="1200"/>
        </a:p>
      </dsp:txBody>
      <dsp:txXfrm>
        <a:off x="8545988" y="611351"/>
        <a:ext cx="324995" cy="325870"/>
      </dsp:txXfrm>
    </dsp:sp>
    <dsp:sp modelId="{76A55466-0D6D-4571-8A07-87E2574942D7}">
      <dsp:nvSpPr>
        <dsp:cNvPr id="0" name=""/>
        <dsp:cNvSpPr/>
      </dsp:nvSpPr>
      <dsp:spPr>
        <a:xfrm>
          <a:off x="9202987" y="117288"/>
          <a:ext cx="2189994" cy="131399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dirty="0">
              <a:solidFill>
                <a:schemeClr val="tx1"/>
              </a:solidFill>
            </a:rPr>
            <a:t>Työnantajan lakisääteisten suunnitelmien ja ohjelmien laatiminen</a:t>
          </a:r>
        </a:p>
      </dsp:txBody>
      <dsp:txXfrm>
        <a:off x="9241473" y="155774"/>
        <a:ext cx="2113022" cy="123702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03494EE3-237A-411D-948D-8E6221D5A75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a:extLst>
              <a:ext uri="{FF2B5EF4-FFF2-40B4-BE49-F238E27FC236}">
                <a16:creationId xmlns:a16="http://schemas.microsoft.com/office/drawing/2014/main" id="{F11B9D2C-489B-4C97-BC5D-9F25FF61906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E3DEC4D-A8DF-432D-8E86-9B817E372E48}" type="datetimeFigureOut">
              <a:rPr lang="fi-FI" smtClean="0"/>
              <a:t>30.11.2022</a:t>
            </a:fld>
            <a:endParaRPr lang="fi-FI"/>
          </a:p>
        </p:txBody>
      </p:sp>
      <p:sp>
        <p:nvSpPr>
          <p:cNvPr id="4" name="Alatunnisteen paikkamerkki 3">
            <a:extLst>
              <a:ext uri="{FF2B5EF4-FFF2-40B4-BE49-F238E27FC236}">
                <a16:creationId xmlns:a16="http://schemas.microsoft.com/office/drawing/2014/main" id="{B058D607-4465-447C-A144-CA44DC65A3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a:extLst>
              <a:ext uri="{FF2B5EF4-FFF2-40B4-BE49-F238E27FC236}">
                <a16:creationId xmlns:a16="http://schemas.microsoft.com/office/drawing/2014/main" id="{7A081E36-3BD4-4F8A-AFFF-AE44F1B9621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CC3D61F-612F-4521-AA80-E2AA7A082749}" type="slidenum">
              <a:rPr lang="fi-FI" smtClean="0"/>
              <a:t>‹#›</a:t>
            </a:fld>
            <a:endParaRPr lang="fi-FI"/>
          </a:p>
        </p:txBody>
      </p:sp>
    </p:spTree>
    <p:extLst>
      <p:ext uri="{BB962C8B-B14F-4D97-AF65-F5344CB8AC3E}">
        <p14:creationId xmlns:p14="http://schemas.microsoft.com/office/powerpoint/2010/main" val="3405390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BC6B72-D245-4D18-BF0C-98F7AA91FB62}" type="datetimeFigureOut">
              <a:rPr lang="fi-FI" smtClean="0"/>
              <a:t>30.11.2022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4D5E01-BBB9-40FE-B5F2-FDC695BEBC52}" type="slidenum">
              <a:rPr lang="fi-FI" smtClean="0"/>
              <a:t>‹#›</a:t>
            </a:fld>
            <a:endParaRPr lang="fi-FI"/>
          </a:p>
        </p:txBody>
      </p:sp>
    </p:spTree>
    <p:extLst>
      <p:ext uri="{BB962C8B-B14F-4D97-AF65-F5344CB8AC3E}">
        <p14:creationId xmlns:p14="http://schemas.microsoft.com/office/powerpoint/2010/main" val="3870513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000"/>
            </a:lvl1pPr>
          </a:lstStyle>
          <a:p>
            <a:r>
              <a:rPr lang="fi-FI" dirty="0"/>
              <a:t>Muokkaa </a:t>
            </a:r>
            <a:r>
              <a:rPr lang="fi-FI" dirty="0" err="1"/>
              <a:t>perustyyl</a:t>
            </a:r>
            <a:r>
              <a:rPr lang="fi-FI" dirty="0"/>
              <a:t>. </a:t>
            </a:r>
            <a:r>
              <a:rPr lang="fi-FI" dirty="0" err="1"/>
              <a:t>napsautt</a:t>
            </a:r>
            <a:r>
              <a:rPr lang="fi-FI" dirty="0"/>
              <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endParaRPr lang="en-US" dirty="0"/>
          </a:p>
        </p:txBody>
      </p:sp>
      <p:sp>
        <p:nvSpPr>
          <p:cNvPr id="4" name="Date Placeholder 3"/>
          <p:cNvSpPr>
            <a:spLocks noGrp="1"/>
          </p:cNvSpPr>
          <p:nvPr>
            <p:ph type="dt" sz="half" idx="10"/>
          </p:nvPr>
        </p:nvSpPr>
        <p:spPr/>
        <p:txBody>
          <a:bodyPr/>
          <a:lstStyle/>
          <a:p>
            <a:fld id="{53CCB3D5-8FA8-4EFE-A963-7A914E9D2A59}" type="datetimeFigureOut">
              <a:rPr lang="fi-FI" smtClean="0"/>
              <a:t>30.11.2022</a:t>
            </a:fld>
            <a:endParaRPr lang="fi-FI"/>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fi-FI"/>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F34C8DEF-DD0B-4351-9488-A8B40C7F67A4}" type="slidenum">
              <a:rPr lang="fi-FI" smtClean="0"/>
              <a:t>‹#›</a:t>
            </a:fld>
            <a:endParaRPr lang="fi-FI"/>
          </a:p>
        </p:txBody>
      </p:sp>
    </p:spTree>
    <p:extLst>
      <p:ext uri="{BB962C8B-B14F-4D97-AF65-F5344CB8AC3E}">
        <p14:creationId xmlns:p14="http://schemas.microsoft.com/office/powerpoint/2010/main" val="2733122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53CCB3D5-8FA8-4EFE-A963-7A914E9D2A59}" type="datetimeFigureOut">
              <a:rPr lang="fi-FI" smtClean="0"/>
              <a:t>30.11.2022</a:t>
            </a:fld>
            <a:endParaRPr lang="fi-FI"/>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fi-FI"/>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F34C8DEF-DD0B-4351-9488-A8B40C7F67A4}" type="slidenum">
              <a:rPr lang="fi-FI" smtClean="0"/>
              <a:t>‹#›</a:t>
            </a:fld>
            <a:endParaRPr lang="fi-FI"/>
          </a:p>
        </p:txBody>
      </p:sp>
    </p:spTree>
    <p:extLst>
      <p:ext uri="{BB962C8B-B14F-4D97-AF65-F5344CB8AC3E}">
        <p14:creationId xmlns:p14="http://schemas.microsoft.com/office/powerpoint/2010/main" val="2130085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3523129" y="838427"/>
            <a:ext cx="7824322" cy="2852737"/>
          </a:xfrm>
        </p:spPr>
        <p:txBody>
          <a:bodyPr anchor="b">
            <a:normAutofit/>
          </a:bodyPr>
          <a:lstStyle>
            <a:lvl1pPr>
              <a:defRPr sz="4000" b="1"/>
            </a:lvl1pPr>
          </a:lstStyle>
          <a:p>
            <a:r>
              <a:rPr lang="fi-FI" dirty="0"/>
              <a:t>Muokkaa </a:t>
            </a:r>
            <a:r>
              <a:rPr lang="fi-FI" dirty="0" err="1"/>
              <a:t>perustyyl</a:t>
            </a:r>
            <a:r>
              <a:rPr lang="fi-FI" dirty="0"/>
              <a:t>. </a:t>
            </a:r>
            <a:r>
              <a:rPr lang="fi-FI" dirty="0" err="1"/>
              <a:t>napsautt</a:t>
            </a:r>
            <a:r>
              <a:rPr lang="fi-FI" dirty="0"/>
              <a:t>.</a:t>
            </a:r>
            <a:endParaRPr lang="en-US" dirty="0"/>
          </a:p>
        </p:txBody>
      </p:sp>
      <p:sp>
        <p:nvSpPr>
          <p:cNvPr id="3" name="Text Placeholder 2"/>
          <p:cNvSpPr>
            <a:spLocks noGrp="1"/>
          </p:cNvSpPr>
          <p:nvPr>
            <p:ph type="body" idx="1"/>
          </p:nvPr>
        </p:nvSpPr>
        <p:spPr>
          <a:xfrm>
            <a:off x="3523129" y="4065030"/>
            <a:ext cx="7824322"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53CCB3D5-8FA8-4EFE-A963-7A914E9D2A59}" type="datetimeFigureOut">
              <a:rPr lang="fi-FI" smtClean="0"/>
              <a:t>30.11.2022</a:t>
            </a:fld>
            <a:endParaRPr lang="fi-FI"/>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fi-FI" dirty="0"/>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F34C8DEF-DD0B-4351-9488-A8B40C7F67A4}" type="slidenum">
              <a:rPr lang="fi-FI" smtClean="0"/>
              <a:t>‹#›</a:t>
            </a:fld>
            <a:endParaRPr lang="fi-FI"/>
          </a:p>
        </p:txBody>
      </p:sp>
    </p:spTree>
    <p:extLst>
      <p:ext uri="{BB962C8B-B14F-4D97-AF65-F5344CB8AC3E}">
        <p14:creationId xmlns:p14="http://schemas.microsoft.com/office/powerpoint/2010/main" val="3442233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lvl1pPr>
          </a:lstStyle>
          <a:p>
            <a:r>
              <a:rPr lang="fi-FI" dirty="0"/>
              <a:t>Muokkaa </a:t>
            </a:r>
            <a:r>
              <a:rPr lang="fi-FI" dirty="0" err="1"/>
              <a:t>perustyyl</a:t>
            </a:r>
            <a:r>
              <a:rPr lang="fi-FI" dirty="0"/>
              <a:t>. </a:t>
            </a:r>
            <a:r>
              <a:rPr lang="fi-FI" dirty="0" err="1"/>
              <a:t>napsautt</a:t>
            </a:r>
            <a:r>
              <a:rPr lang="fi-FI" dirty="0"/>
              <a:t>.</a:t>
            </a:r>
            <a:endParaRPr lang="en-US" dirty="0"/>
          </a:p>
        </p:txBody>
      </p:sp>
      <p:sp>
        <p:nvSpPr>
          <p:cNvPr id="3" name="Content Placeholder 2"/>
          <p:cNvSpPr>
            <a:spLocks noGrp="1"/>
          </p:cNvSpPr>
          <p:nvPr>
            <p:ph sz="half" idx="1"/>
          </p:nvPr>
        </p:nvSpPr>
        <p:spPr>
          <a:xfrm>
            <a:off x="4034118" y="1825625"/>
            <a:ext cx="3666565" cy="4351338"/>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Content Placeholder 3"/>
          <p:cNvSpPr>
            <a:spLocks noGrp="1"/>
          </p:cNvSpPr>
          <p:nvPr>
            <p:ph sz="half" idx="2"/>
          </p:nvPr>
        </p:nvSpPr>
        <p:spPr>
          <a:xfrm>
            <a:off x="7815944" y="1825625"/>
            <a:ext cx="4038600" cy="4351338"/>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5" name="Date Placeholder 4"/>
          <p:cNvSpPr>
            <a:spLocks noGrp="1"/>
          </p:cNvSpPr>
          <p:nvPr>
            <p:ph type="dt" sz="half" idx="10"/>
          </p:nvPr>
        </p:nvSpPr>
        <p:spPr/>
        <p:txBody>
          <a:bodyPr/>
          <a:lstStyle/>
          <a:p>
            <a:fld id="{53CCB3D5-8FA8-4EFE-A963-7A914E9D2A59}" type="datetimeFigureOut">
              <a:rPr lang="fi-FI" smtClean="0"/>
              <a:t>30.11.2022</a:t>
            </a:fld>
            <a:endParaRPr lang="fi-FI"/>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fi-FI"/>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F34C8DEF-DD0B-4351-9488-A8B40C7F67A4}" type="slidenum">
              <a:rPr lang="fi-FI" smtClean="0"/>
              <a:t>‹#›</a:t>
            </a:fld>
            <a:endParaRPr lang="fi-FI"/>
          </a:p>
        </p:txBody>
      </p:sp>
    </p:spTree>
    <p:extLst>
      <p:ext uri="{BB962C8B-B14F-4D97-AF65-F5344CB8AC3E}">
        <p14:creationId xmlns:p14="http://schemas.microsoft.com/office/powerpoint/2010/main" val="1543714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2393576" y="365127"/>
            <a:ext cx="8961812" cy="1325563"/>
          </a:xfrm>
        </p:spPr>
        <p:txBody>
          <a:bodyPr/>
          <a:lstStyle>
            <a:lvl1pPr>
              <a:defRPr sz="3600" b="1"/>
            </a:lvl1pPr>
          </a:lstStyle>
          <a:p>
            <a:r>
              <a:rPr lang="fi-FI" dirty="0"/>
              <a:t>Muokkaa </a:t>
            </a:r>
            <a:r>
              <a:rPr lang="fi-FI" dirty="0" err="1"/>
              <a:t>perustyyl</a:t>
            </a:r>
            <a:r>
              <a:rPr lang="fi-FI" dirty="0"/>
              <a:t>. </a:t>
            </a:r>
            <a:r>
              <a:rPr lang="fi-FI" dirty="0" err="1"/>
              <a:t>napsautt</a:t>
            </a:r>
            <a:r>
              <a:rPr lang="fi-FI" dirty="0"/>
              <a:t>.</a:t>
            </a:r>
            <a:endParaRPr lang="en-US" dirty="0"/>
          </a:p>
        </p:txBody>
      </p:sp>
      <p:sp>
        <p:nvSpPr>
          <p:cNvPr id="3" name="Text Placeholder 2"/>
          <p:cNvSpPr>
            <a:spLocks noGrp="1"/>
          </p:cNvSpPr>
          <p:nvPr>
            <p:ph type="body" idx="1"/>
          </p:nvPr>
        </p:nvSpPr>
        <p:spPr>
          <a:xfrm>
            <a:off x="3092821" y="1681163"/>
            <a:ext cx="360400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Muokkaa tekstin perustyylejä napsauttamalla</a:t>
            </a:r>
          </a:p>
        </p:txBody>
      </p:sp>
      <p:sp>
        <p:nvSpPr>
          <p:cNvPr id="4" name="Content Placeholder 3"/>
          <p:cNvSpPr>
            <a:spLocks noGrp="1"/>
          </p:cNvSpPr>
          <p:nvPr>
            <p:ph sz="half" idx="2"/>
          </p:nvPr>
        </p:nvSpPr>
        <p:spPr>
          <a:xfrm>
            <a:off x="3092823" y="2505075"/>
            <a:ext cx="3604000" cy="3684588"/>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5" name="Text Placeholder 4"/>
          <p:cNvSpPr>
            <a:spLocks noGrp="1"/>
          </p:cNvSpPr>
          <p:nvPr>
            <p:ph type="body" sz="quarter" idx="3"/>
          </p:nvPr>
        </p:nvSpPr>
        <p:spPr>
          <a:xfrm>
            <a:off x="7557247" y="1681163"/>
            <a:ext cx="379814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Muokkaa tekstin perustyylejä napsauttamalla</a:t>
            </a:r>
          </a:p>
        </p:txBody>
      </p:sp>
      <p:sp>
        <p:nvSpPr>
          <p:cNvPr id="6" name="Content Placeholder 5"/>
          <p:cNvSpPr>
            <a:spLocks noGrp="1"/>
          </p:cNvSpPr>
          <p:nvPr>
            <p:ph sz="quarter" idx="4"/>
          </p:nvPr>
        </p:nvSpPr>
        <p:spPr>
          <a:xfrm>
            <a:off x="7664823" y="2505075"/>
            <a:ext cx="3690565" cy="3684588"/>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7" name="Date Placeholder 6"/>
          <p:cNvSpPr>
            <a:spLocks noGrp="1"/>
          </p:cNvSpPr>
          <p:nvPr>
            <p:ph type="dt" sz="half" idx="10"/>
          </p:nvPr>
        </p:nvSpPr>
        <p:spPr/>
        <p:txBody>
          <a:bodyPr/>
          <a:lstStyle/>
          <a:p>
            <a:fld id="{53CCB3D5-8FA8-4EFE-A963-7A914E9D2A59}" type="datetimeFigureOut">
              <a:rPr lang="fi-FI" smtClean="0"/>
              <a:t>30.11.2022</a:t>
            </a:fld>
            <a:endParaRPr lang="fi-FI"/>
          </a:p>
        </p:txBody>
      </p:sp>
      <p:sp>
        <p:nvSpPr>
          <p:cNvPr id="8" name="Footer Placeholder 7"/>
          <p:cNvSpPr>
            <a:spLocks noGrp="1"/>
          </p:cNvSpPr>
          <p:nvPr>
            <p:ph type="ftr" sz="quarter" idx="11"/>
          </p:nvPr>
        </p:nvSpPr>
        <p:spPr>
          <a:xfrm>
            <a:off x="4038600" y="6356352"/>
            <a:ext cx="4114800" cy="365125"/>
          </a:xfrm>
          <a:prstGeom prst="rect">
            <a:avLst/>
          </a:prstGeom>
        </p:spPr>
        <p:txBody>
          <a:bodyPr/>
          <a:lstStyle/>
          <a:p>
            <a:endParaRPr lang="fi-FI"/>
          </a:p>
        </p:txBody>
      </p:sp>
      <p:sp>
        <p:nvSpPr>
          <p:cNvPr id="9" name="Slide Number Placeholder 8"/>
          <p:cNvSpPr>
            <a:spLocks noGrp="1"/>
          </p:cNvSpPr>
          <p:nvPr>
            <p:ph type="sldNum" sz="quarter" idx="12"/>
          </p:nvPr>
        </p:nvSpPr>
        <p:spPr>
          <a:xfrm>
            <a:off x="8610600" y="6356352"/>
            <a:ext cx="2743200" cy="365125"/>
          </a:xfrm>
          <a:prstGeom prst="rect">
            <a:avLst/>
          </a:prstGeom>
        </p:spPr>
        <p:txBody>
          <a:bodyPr/>
          <a:lstStyle/>
          <a:p>
            <a:fld id="{F34C8DEF-DD0B-4351-9488-A8B40C7F67A4}" type="slidenum">
              <a:rPr lang="fi-FI" smtClean="0"/>
              <a:t>‹#›</a:t>
            </a:fld>
            <a:endParaRPr lang="fi-FI"/>
          </a:p>
        </p:txBody>
      </p:sp>
    </p:spTree>
    <p:extLst>
      <p:ext uri="{BB962C8B-B14F-4D97-AF65-F5344CB8AC3E}">
        <p14:creationId xmlns:p14="http://schemas.microsoft.com/office/powerpoint/2010/main" val="1016020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lvl1pPr>
          </a:lstStyle>
          <a:p>
            <a:r>
              <a:rPr lang="fi-FI"/>
              <a:t>Muokkaa perustyyl. napsautt.</a:t>
            </a:r>
            <a:endParaRPr lang="en-US" dirty="0"/>
          </a:p>
        </p:txBody>
      </p:sp>
      <p:sp>
        <p:nvSpPr>
          <p:cNvPr id="3" name="Date Placeholder 2"/>
          <p:cNvSpPr>
            <a:spLocks noGrp="1"/>
          </p:cNvSpPr>
          <p:nvPr>
            <p:ph type="dt" sz="half" idx="10"/>
          </p:nvPr>
        </p:nvSpPr>
        <p:spPr/>
        <p:txBody>
          <a:bodyPr/>
          <a:lstStyle/>
          <a:p>
            <a:fld id="{53CCB3D5-8FA8-4EFE-A963-7A914E9D2A59}" type="datetimeFigureOut">
              <a:rPr lang="fi-FI" smtClean="0"/>
              <a:t>30.11.2022</a:t>
            </a:fld>
            <a:endParaRPr lang="fi-FI"/>
          </a:p>
        </p:txBody>
      </p:sp>
      <p:sp>
        <p:nvSpPr>
          <p:cNvPr id="4" name="Footer Placeholder 3"/>
          <p:cNvSpPr>
            <a:spLocks noGrp="1"/>
          </p:cNvSpPr>
          <p:nvPr>
            <p:ph type="ftr" sz="quarter" idx="11"/>
          </p:nvPr>
        </p:nvSpPr>
        <p:spPr>
          <a:xfrm>
            <a:off x="4038600" y="6356352"/>
            <a:ext cx="4114800" cy="365125"/>
          </a:xfrm>
          <a:prstGeom prst="rect">
            <a:avLst/>
          </a:prstGeom>
        </p:spPr>
        <p:txBody>
          <a:bodyPr/>
          <a:lstStyle/>
          <a:p>
            <a:endParaRPr lang="fi-FI"/>
          </a:p>
        </p:txBody>
      </p:sp>
      <p:sp>
        <p:nvSpPr>
          <p:cNvPr id="5" name="Slide Number Placeholder 4"/>
          <p:cNvSpPr>
            <a:spLocks noGrp="1"/>
          </p:cNvSpPr>
          <p:nvPr>
            <p:ph type="sldNum" sz="quarter" idx="12"/>
          </p:nvPr>
        </p:nvSpPr>
        <p:spPr>
          <a:xfrm>
            <a:off x="8610600" y="6356352"/>
            <a:ext cx="2743200" cy="365125"/>
          </a:xfrm>
          <a:prstGeom prst="rect">
            <a:avLst/>
          </a:prstGeom>
        </p:spPr>
        <p:txBody>
          <a:bodyPr/>
          <a:lstStyle/>
          <a:p>
            <a:fld id="{F34C8DEF-DD0B-4351-9488-A8B40C7F67A4}" type="slidenum">
              <a:rPr lang="fi-FI" smtClean="0"/>
              <a:t>‹#›</a:t>
            </a:fld>
            <a:endParaRPr lang="fi-FI"/>
          </a:p>
        </p:txBody>
      </p:sp>
    </p:spTree>
    <p:extLst>
      <p:ext uri="{BB962C8B-B14F-4D97-AF65-F5344CB8AC3E}">
        <p14:creationId xmlns:p14="http://schemas.microsoft.com/office/powerpoint/2010/main" val="1805319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CCB3D5-8FA8-4EFE-A963-7A914E9D2A59}" type="datetimeFigureOut">
              <a:rPr lang="fi-FI" smtClean="0"/>
              <a:t>30.11.2022</a:t>
            </a:fld>
            <a:endParaRPr lang="fi-FI"/>
          </a:p>
        </p:txBody>
      </p:sp>
      <p:sp>
        <p:nvSpPr>
          <p:cNvPr id="3" name="Footer Placeholder 2"/>
          <p:cNvSpPr>
            <a:spLocks noGrp="1"/>
          </p:cNvSpPr>
          <p:nvPr>
            <p:ph type="ftr" sz="quarter" idx="11"/>
          </p:nvPr>
        </p:nvSpPr>
        <p:spPr>
          <a:xfrm>
            <a:off x="4038600" y="6356352"/>
            <a:ext cx="4114800" cy="365125"/>
          </a:xfrm>
          <a:prstGeom prst="rect">
            <a:avLst/>
          </a:prstGeom>
        </p:spPr>
        <p:txBody>
          <a:bodyPr/>
          <a:lstStyle/>
          <a:p>
            <a:endParaRPr lang="fi-FI"/>
          </a:p>
        </p:txBody>
      </p:sp>
      <p:sp>
        <p:nvSpPr>
          <p:cNvPr id="4" name="Slide Number Placeholder 3"/>
          <p:cNvSpPr>
            <a:spLocks noGrp="1"/>
          </p:cNvSpPr>
          <p:nvPr>
            <p:ph type="sldNum" sz="quarter" idx="12"/>
          </p:nvPr>
        </p:nvSpPr>
        <p:spPr>
          <a:xfrm>
            <a:off x="8610600" y="6356352"/>
            <a:ext cx="2743200" cy="365125"/>
          </a:xfrm>
          <a:prstGeom prst="rect">
            <a:avLst/>
          </a:prstGeom>
        </p:spPr>
        <p:txBody>
          <a:bodyPr/>
          <a:lstStyle/>
          <a:p>
            <a:fld id="{F34C8DEF-DD0B-4351-9488-A8B40C7F67A4}" type="slidenum">
              <a:rPr lang="fi-FI" smtClean="0"/>
              <a:t>‹#›</a:t>
            </a:fld>
            <a:endParaRPr lang="fi-FI"/>
          </a:p>
        </p:txBody>
      </p:sp>
    </p:spTree>
    <p:extLst>
      <p:ext uri="{BB962C8B-B14F-4D97-AF65-F5344CB8AC3E}">
        <p14:creationId xmlns:p14="http://schemas.microsoft.com/office/powerpoint/2010/main" val="1990304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i-FI"/>
              <a:t>Muokkaa perustyyl. napsautt.</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53CCB3D5-8FA8-4EFE-A963-7A914E9D2A59}" type="datetimeFigureOut">
              <a:rPr lang="fi-FI" smtClean="0"/>
              <a:t>30.11.2022</a:t>
            </a:fld>
            <a:endParaRPr lang="fi-FI"/>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fi-FI"/>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F34C8DEF-DD0B-4351-9488-A8B40C7F67A4}" type="slidenum">
              <a:rPr lang="fi-FI" smtClean="0"/>
              <a:t>‹#›</a:t>
            </a:fld>
            <a:endParaRPr lang="fi-FI"/>
          </a:p>
        </p:txBody>
      </p:sp>
    </p:spTree>
    <p:extLst>
      <p:ext uri="{BB962C8B-B14F-4D97-AF65-F5344CB8AC3E}">
        <p14:creationId xmlns:p14="http://schemas.microsoft.com/office/powerpoint/2010/main" val="3148051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i-FI"/>
              <a:t>Muokkaa perustyyl. napsautt.</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53CCB3D5-8FA8-4EFE-A963-7A914E9D2A59}" type="datetimeFigureOut">
              <a:rPr lang="fi-FI" smtClean="0"/>
              <a:t>30.11.2022</a:t>
            </a:fld>
            <a:endParaRPr lang="fi-FI"/>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fi-FI"/>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F34C8DEF-DD0B-4351-9488-A8B40C7F67A4}" type="slidenum">
              <a:rPr lang="fi-FI" smtClean="0"/>
              <a:t>‹#›</a:t>
            </a:fld>
            <a:endParaRPr lang="fi-FI"/>
          </a:p>
        </p:txBody>
      </p:sp>
    </p:spTree>
    <p:extLst>
      <p:ext uri="{BB962C8B-B14F-4D97-AF65-F5344CB8AC3E}">
        <p14:creationId xmlns:p14="http://schemas.microsoft.com/office/powerpoint/2010/main" val="3816334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Kuva 6"/>
          <p:cNvPicPr>
            <a:picLocks noChangeAspect="1"/>
          </p:cNvPicPr>
          <p:nvPr userDrawn="1"/>
        </p:nvPicPr>
        <p:blipFill rotWithShape="1">
          <a:blip r:embed="rId11">
            <a:extLst>
              <a:ext uri="{28A0092B-C50C-407E-A947-70E740481C1C}">
                <a14:useLocalDpi xmlns:a14="http://schemas.microsoft.com/office/drawing/2010/main" val="0"/>
              </a:ext>
            </a:extLst>
          </a:blip>
          <a:srcRect l="53663"/>
          <a:stretch/>
        </p:blipFill>
        <p:spPr>
          <a:xfrm>
            <a:off x="1" y="0"/>
            <a:ext cx="1943628" cy="6858000"/>
          </a:xfrm>
          <a:prstGeom prst="rect">
            <a:avLst/>
          </a:prstGeom>
        </p:spPr>
      </p:pic>
      <p:sp>
        <p:nvSpPr>
          <p:cNvPr id="2" name="Title Placeholder 1"/>
          <p:cNvSpPr>
            <a:spLocks noGrp="1"/>
          </p:cNvSpPr>
          <p:nvPr>
            <p:ph type="title"/>
          </p:nvPr>
        </p:nvSpPr>
        <p:spPr>
          <a:xfrm>
            <a:off x="1934202" y="320675"/>
            <a:ext cx="7820426" cy="1325563"/>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endParaRPr lang="en-US" dirty="0"/>
          </a:p>
        </p:txBody>
      </p:sp>
      <p:sp>
        <p:nvSpPr>
          <p:cNvPr id="3" name="Text Placeholder 2"/>
          <p:cNvSpPr>
            <a:spLocks noGrp="1"/>
          </p:cNvSpPr>
          <p:nvPr>
            <p:ph type="body" idx="1"/>
          </p:nvPr>
        </p:nvSpPr>
        <p:spPr>
          <a:xfrm>
            <a:off x="1934202" y="1760311"/>
            <a:ext cx="8691282" cy="4351338"/>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Date Placeholder 3"/>
          <p:cNvSpPr>
            <a:spLocks noGrp="1"/>
          </p:cNvSpPr>
          <p:nvPr>
            <p:ph type="dt" sz="half" idx="2"/>
          </p:nvPr>
        </p:nvSpPr>
        <p:spPr>
          <a:xfrm>
            <a:off x="1934202" y="641361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CCB3D5-8FA8-4EFE-A963-7A914E9D2A59}" type="datetimeFigureOut">
              <a:rPr lang="fi-FI" smtClean="0"/>
              <a:pPr/>
              <a:t>30.11.2022</a:t>
            </a:fld>
            <a:endParaRPr lang="fi-FI" dirty="0"/>
          </a:p>
        </p:txBody>
      </p:sp>
      <p:pic>
        <p:nvPicPr>
          <p:cNvPr id="6" name="Kuva 5"/>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0192730" y="4858730"/>
            <a:ext cx="1905000" cy="1905000"/>
          </a:xfrm>
          <a:prstGeom prst="rect">
            <a:avLst/>
          </a:prstGeom>
        </p:spPr>
      </p:pic>
    </p:spTree>
    <p:extLst>
      <p:ext uri="{BB962C8B-B14F-4D97-AF65-F5344CB8AC3E}">
        <p14:creationId xmlns:p14="http://schemas.microsoft.com/office/powerpoint/2010/main" val="26304045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microsoft.com/office/2018/10/relationships/comments" Target="../comments/modernComment_121_A3377E64.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450419" y="2707689"/>
            <a:ext cx="9720649" cy="1184013"/>
          </a:xfrm>
        </p:spPr>
        <p:txBody>
          <a:bodyPr>
            <a:normAutofit fontScale="90000"/>
          </a:bodyPr>
          <a:lstStyle/>
          <a:p>
            <a:r>
              <a:rPr lang="fi-FI" b="1" dirty="0"/>
              <a:t>Kainuun hyvinvointialueen henkilöstöä koskeva siirtosuunnitelma</a:t>
            </a:r>
          </a:p>
        </p:txBody>
      </p:sp>
    </p:spTree>
    <p:extLst>
      <p:ext uri="{BB962C8B-B14F-4D97-AF65-F5344CB8AC3E}">
        <p14:creationId xmlns:p14="http://schemas.microsoft.com/office/powerpoint/2010/main" val="1447989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200" b="1" dirty="0"/>
              <a:t>Henkilöstön tietosiirtojen toteutus, aikataulu ja tietojen hyödyntäminen</a:t>
            </a:r>
          </a:p>
        </p:txBody>
      </p:sp>
      <p:sp>
        <p:nvSpPr>
          <p:cNvPr id="3" name="Sisällön paikkamerkki 2"/>
          <p:cNvSpPr>
            <a:spLocks noGrp="1"/>
          </p:cNvSpPr>
          <p:nvPr>
            <p:ph idx="1"/>
          </p:nvPr>
        </p:nvSpPr>
        <p:spPr/>
        <p:txBody>
          <a:bodyPr>
            <a:normAutofit fontScale="85000" lnSpcReduction="20000"/>
          </a:bodyPr>
          <a:lstStyle/>
          <a:p>
            <a:r>
              <a:rPr lang="fi-FI" dirty="0"/>
              <a:t>Koska henkilöstön tiedot ovat suurelta osin samassa järjestelmässä, tiedot pystytään siirtämään olemassa olevan </a:t>
            </a:r>
            <a:r>
              <a:rPr lang="fi-FI" dirty="0" err="1"/>
              <a:t>tiedonsiirtoexcelin</a:t>
            </a:r>
            <a:r>
              <a:rPr lang="fi-FI" dirty="0"/>
              <a:t> avulla Kainuun hyvinvointialueelle. </a:t>
            </a:r>
            <a:r>
              <a:rPr lang="fi-FI" dirty="0" err="1"/>
              <a:t>Pelan</a:t>
            </a:r>
            <a:r>
              <a:rPr lang="fi-FI" dirty="0"/>
              <a:t> tiedot edellyttävät siirron </a:t>
            </a:r>
            <a:r>
              <a:rPr lang="fi-FI" dirty="0" err="1"/>
              <a:t>excelillä</a:t>
            </a:r>
            <a:r>
              <a:rPr lang="fi-FI" dirty="0"/>
              <a:t>, kuraattorien ja muiden yksittäisten kunnista siirtyvien henkilöiden kohdalla järjestelmä edellyttää ns. teknisen työsopimuksen laatimisen olemassa olevan työsopimuksen perusteella. </a:t>
            </a:r>
          </a:p>
          <a:p>
            <a:r>
              <a:rPr lang="fi-FI" dirty="0"/>
              <a:t>Ensimmäisessä henkilöstötietoihin liittyvässä siirtopyynnöllä kerättiin tiedot viidestä pääryhmästä; organisaatiotiedot, tehtävätiedot, palvelujaksotiedot, henkilötiedot ja palkkatiedot. Nämä ovat välttämättömiä alkuvaiheen valmistelun ja päätöksenteon kannalta.</a:t>
            </a:r>
          </a:p>
          <a:p>
            <a:r>
              <a:rPr lang="fi-FI" dirty="0"/>
              <a:t>Tietopyynnöt syksyn 2022 osalta tarkentuvat sitä mukaa, kun hyvinvointialuetta koskeva tiedonsiirron projekti käynnistyy elokuussa 2022</a:t>
            </a:r>
          </a:p>
        </p:txBody>
      </p:sp>
    </p:spTree>
    <p:extLst>
      <p:ext uri="{BB962C8B-B14F-4D97-AF65-F5344CB8AC3E}">
        <p14:creationId xmlns:p14="http://schemas.microsoft.com/office/powerpoint/2010/main" val="3351068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650117" y="320675"/>
            <a:ext cx="7820426" cy="1325563"/>
          </a:xfrm>
        </p:spPr>
        <p:txBody>
          <a:bodyPr>
            <a:normAutofit/>
          </a:bodyPr>
          <a:lstStyle/>
          <a:p>
            <a:r>
              <a:rPr lang="fi-FI" sz="3600" b="1" dirty="0"/>
              <a:t>Tietojen hyödyntäminen</a:t>
            </a:r>
          </a:p>
        </p:txBody>
      </p:sp>
      <p:sp>
        <p:nvSpPr>
          <p:cNvPr id="3" name="Sisällön paikkamerkki 2"/>
          <p:cNvSpPr>
            <a:spLocks noGrp="1"/>
          </p:cNvSpPr>
          <p:nvPr>
            <p:ph idx="1"/>
          </p:nvPr>
        </p:nvSpPr>
        <p:spPr>
          <a:xfrm>
            <a:off x="1283412" y="1392572"/>
            <a:ext cx="9475204" cy="5230170"/>
          </a:xfrm>
        </p:spPr>
        <p:txBody>
          <a:bodyPr>
            <a:normAutofit fontScale="70000" lnSpcReduction="20000"/>
          </a:bodyPr>
          <a:lstStyle/>
          <a:p>
            <a:endParaRPr lang="fi-FI" dirty="0"/>
          </a:p>
          <a:p>
            <a:r>
              <a:rPr lang="fi-FI" dirty="0"/>
              <a:t>Henkilöstösiirrot kunnista hyvinvointialueelle toteutetaan liikkeenluovutuksena. </a:t>
            </a:r>
            <a:endParaRPr lang="fi-FI" dirty="0">
              <a:solidFill>
                <a:srgbClr val="FF0000"/>
              </a:solidFill>
            </a:endParaRPr>
          </a:p>
          <a:p>
            <a:r>
              <a:rPr lang="fi-FI" dirty="0"/>
              <a:t>Luovutuksen saajan tavoitteena on saada ehtovertailun kautta mahdollisimman paljon tietoa mahdollisimman aikaisessa vaiheessa. Luovutuksen saaja tarvitsee tietoja </a:t>
            </a:r>
          </a:p>
          <a:p>
            <a:pPr marL="0" indent="0">
              <a:buNone/>
            </a:pPr>
            <a:r>
              <a:rPr lang="fi-FI" dirty="0"/>
              <a:t>	1) luovutuksen kohteena olevasta toiminnosta, jotta se voi integroida ne 	muihin toimintoihinsa </a:t>
            </a:r>
          </a:p>
          <a:p>
            <a:pPr marL="0" indent="0">
              <a:buNone/>
            </a:pPr>
            <a:r>
              <a:rPr lang="fi-FI" dirty="0"/>
              <a:t>	2) luovutuksen kohteena olevaan toimintoon liittyvistä henkilöstöriskeistä, 	jotta se 	voi valmistautua niiden hallinnointiin sekä </a:t>
            </a:r>
          </a:p>
          <a:p>
            <a:pPr marL="0" indent="0">
              <a:buNone/>
            </a:pPr>
            <a:r>
              <a:rPr lang="fi-FI" dirty="0"/>
              <a:t>	3) siirtyvästä henkilöstöstä, jotta se voi valmistautua heidän 	vastaanottamiseensa sekä mahdolliseen henkilöstön etuuksien 	harmonisointiin. </a:t>
            </a:r>
          </a:p>
          <a:p>
            <a:r>
              <a:rPr lang="fi-FI" dirty="0"/>
              <a:t>Henkilöstökysymyksiä tarkastellaan liikkeen luovutuksessa ehtovertailun kautta. Henkilöstöasioita koskevan ehtovertailun tarkoituksena on määritellä luovutuksen kohteena olevan henkilöstö sekä selvittää henkilöstön edut, henkilöstöön liittyvät vastuut, henkilöstön nykyiset palvelussuhteet ja niihin liittyvät tiedot, luovutuksen kohteena olevan henkilöstön palvelussuhteisiin liittyvät aiemmat ja vireillä olevat erimielisyydet ja oikeudenkäynnit sekä muut henkilöstöön liittyvät oleelliset tiedot. </a:t>
            </a:r>
          </a:p>
          <a:p>
            <a:endParaRPr lang="fi-FI" dirty="0"/>
          </a:p>
        </p:txBody>
      </p:sp>
    </p:spTree>
    <p:extLst>
      <p:ext uri="{BB962C8B-B14F-4D97-AF65-F5344CB8AC3E}">
        <p14:creationId xmlns:p14="http://schemas.microsoft.com/office/powerpoint/2010/main" val="111793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232866" y="160876"/>
            <a:ext cx="9100742" cy="1325563"/>
          </a:xfrm>
        </p:spPr>
        <p:txBody>
          <a:bodyPr>
            <a:normAutofit/>
          </a:bodyPr>
          <a:lstStyle/>
          <a:p>
            <a:r>
              <a:rPr lang="fi-FI" sz="4000" dirty="0"/>
              <a:t>Henkilöstöön liittyvät tietotarpeet</a:t>
            </a:r>
          </a:p>
        </p:txBody>
      </p:sp>
      <p:sp>
        <p:nvSpPr>
          <p:cNvPr id="3" name="Sisällön paikkamerkki 2"/>
          <p:cNvSpPr>
            <a:spLocks noGrp="1"/>
          </p:cNvSpPr>
          <p:nvPr>
            <p:ph sz="half" idx="1"/>
          </p:nvPr>
        </p:nvSpPr>
        <p:spPr>
          <a:xfrm>
            <a:off x="543697" y="1351005"/>
            <a:ext cx="5865341" cy="5099222"/>
          </a:xfrm>
        </p:spPr>
        <p:txBody>
          <a:bodyPr>
            <a:normAutofit fontScale="25000" lnSpcReduction="20000"/>
          </a:bodyPr>
          <a:lstStyle/>
          <a:p>
            <a:pPr marL="0" indent="0">
              <a:buNone/>
            </a:pPr>
            <a:endParaRPr lang="fi-FI" sz="4800" b="1" dirty="0"/>
          </a:p>
          <a:p>
            <a:pPr marL="0" indent="0">
              <a:buNone/>
            </a:pPr>
            <a:r>
              <a:rPr lang="fi-FI" sz="4800" b="1" dirty="0"/>
              <a:t>Nykyistä työtehtävää koskevat perustiedot</a:t>
            </a:r>
            <a:endParaRPr lang="fi-FI" sz="4800" dirty="0"/>
          </a:p>
          <a:p>
            <a:r>
              <a:rPr lang="fi-FI" sz="4800" dirty="0"/>
              <a:t>Vakanssinumero</a:t>
            </a:r>
          </a:p>
          <a:p>
            <a:r>
              <a:rPr lang="fi-FI" sz="4800" dirty="0"/>
              <a:t>Tehtävänimike</a:t>
            </a:r>
          </a:p>
          <a:p>
            <a:r>
              <a:rPr lang="fi-FI" sz="4800" dirty="0"/>
              <a:t>Palvelussuhde</a:t>
            </a:r>
          </a:p>
          <a:p>
            <a:r>
              <a:rPr lang="fi-FI" sz="4800" dirty="0"/>
              <a:t>Virka/työsuhde</a:t>
            </a:r>
          </a:p>
          <a:p>
            <a:r>
              <a:rPr lang="fi-FI" sz="4800" dirty="0"/>
              <a:t>Vakinainen/määräaikainen</a:t>
            </a:r>
          </a:p>
          <a:p>
            <a:r>
              <a:rPr lang="fi-FI" sz="4800" dirty="0"/>
              <a:t>Palvelussuhteen </a:t>
            </a:r>
            <a:r>
              <a:rPr lang="fi-FI" sz="4800" dirty="0" err="1"/>
              <a:t>alkamis</a:t>
            </a:r>
            <a:r>
              <a:rPr lang="fi-FI" sz="4800" dirty="0"/>
              <a:t>-ja päättymispäivä (jos tiedossa)</a:t>
            </a:r>
          </a:p>
          <a:p>
            <a:r>
              <a:rPr lang="fi-FI" sz="4800" dirty="0"/>
              <a:t>Sovellettava työehtosopimus</a:t>
            </a:r>
          </a:p>
          <a:p>
            <a:pPr marL="0" indent="0">
              <a:buNone/>
            </a:pPr>
            <a:endParaRPr lang="fi-FI" sz="4800" dirty="0"/>
          </a:p>
          <a:p>
            <a:pPr marL="0" indent="0">
              <a:buNone/>
            </a:pPr>
            <a:r>
              <a:rPr lang="fi-FI" sz="4800" b="1" dirty="0"/>
              <a:t>Palkkatiedot ja rakenne</a:t>
            </a:r>
            <a:endParaRPr lang="fi-FI" sz="4800" dirty="0"/>
          </a:p>
          <a:p>
            <a:r>
              <a:rPr lang="fi-FI" sz="4800" dirty="0"/>
              <a:t>Hinnoittelukohta</a:t>
            </a:r>
          </a:p>
          <a:p>
            <a:r>
              <a:rPr lang="fi-FI" sz="4800" dirty="0" err="1"/>
              <a:t>TS:npiiriin</a:t>
            </a:r>
            <a:r>
              <a:rPr lang="fi-FI" sz="4800" dirty="0"/>
              <a:t> kuuluvilla henkilöillä palkkaryhmä</a:t>
            </a:r>
          </a:p>
          <a:p>
            <a:r>
              <a:rPr lang="fi-FI" sz="4800" dirty="0"/>
              <a:t>Tehtäväkohtainenpalkka</a:t>
            </a:r>
          </a:p>
          <a:p>
            <a:r>
              <a:rPr lang="fi-FI" sz="4800" dirty="0"/>
              <a:t>Työkokemuslisä</a:t>
            </a:r>
          </a:p>
          <a:p>
            <a:r>
              <a:rPr lang="fi-FI" sz="4800" dirty="0" err="1"/>
              <a:t>TS:npiiriin</a:t>
            </a:r>
            <a:r>
              <a:rPr lang="fi-FI" sz="4800" dirty="0"/>
              <a:t> kuuluvilla ammattialalisä</a:t>
            </a:r>
          </a:p>
          <a:p>
            <a:r>
              <a:rPr lang="fi-FI" sz="4800" dirty="0"/>
              <a:t>Henkilökohtainen lisä </a:t>
            </a:r>
          </a:p>
          <a:p>
            <a:r>
              <a:rPr lang="fi-FI" sz="4800" dirty="0"/>
              <a:t>Määrävuosilisä</a:t>
            </a:r>
          </a:p>
          <a:p>
            <a:r>
              <a:rPr lang="fi-FI" sz="4800" dirty="0"/>
              <a:t>Erillislisä</a:t>
            </a:r>
          </a:p>
          <a:p>
            <a:endParaRPr lang="fi-FI" dirty="0"/>
          </a:p>
        </p:txBody>
      </p:sp>
      <p:sp>
        <p:nvSpPr>
          <p:cNvPr id="4" name="Sisällön paikkamerkki 3"/>
          <p:cNvSpPr>
            <a:spLocks noGrp="1"/>
          </p:cNvSpPr>
          <p:nvPr>
            <p:ph sz="half" idx="2"/>
          </p:nvPr>
        </p:nvSpPr>
        <p:spPr>
          <a:xfrm>
            <a:off x="6507892" y="1351005"/>
            <a:ext cx="5346652" cy="5016844"/>
          </a:xfrm>
        </p:spPr>
        <p:txBody>
          <a:bodyPr>
            <a:normAutofit fontScale="25000" lnSpcReduction="20000"/>
          </a:bodyPr>
          <a:lstStyle/>
          <a:p>
            <a:endParaRPr lang="fi-FI" sz="4800" b="1" dirty="0"/>
          </a:p>
          <a:p>
            <a:pPr marL="0" indent="0">
              <a:buNone/>
            </a:pPr>
            <a:r>
              <a:rPr lang="fi-FI" sz="4800" b="1" dirty="0"/>
              <a:t>Työaikatiedot</a:t>
            </a:r>
            <a:endParaRPr lang="fi-FI" sz="4800" dirty="0"/>
          </a:p>
          <a:p>
            <a:r>
              <a:rPr lang="fi-FI" sz="4800" dirty="0"/>
              <a:t>Työaikamuoto</a:t>
            </a:r>
          </a:p>
          <a:p>
            <a:r>
              <a:rPr lang="fi-FI" sz="4800" dirty="0"/>
              <a:t>Työaika h/vko</a:t>
            </a:r>
          </a:p>
          <a:p>
            <a:endParaRPr lang="fi-FI" sz="4800" b="1" dirty="0"/>
          </a:p>
          <a:p>
            <a:pPr marL="0" indent="0">
              <a:buNone/>
            </a:pPr>
            <a:endParaRPr lang="fi-FI" sz="4800" b="1" dirty="0"/>
          </a:p>
          <a:p>
            <a:pPr marL="0" indent="0">
              <a:buNone/>
            </a:pPr>
            <a:r>
              <a:rPr lang="fi-FI" sz="4800" b="1" dirty="0"/>
              <a:t>Palkkatiedot ja rakenne jatkuu</a:t>
            </a:r>
            <a:endParaRPr lang="fi-FI" sz="4800" dirty="0"/>
          </a:p>
          <a:p>
            <a:r>
              <a:rPr lang="fi-FI" sz="4800" b="1" dirty="0"/>
              <a:t>Palkkiot</a:t>
            </a:r>
            <a:endParaRPr lang="fi-FI" sz="4800" dirty="0"/>
          </a:p>
          <a:p>
            <a:r>
              <a:rPr lang="fi-FI" sz="4800" dirty="0"/>
              <a:t>Toimenpide-/Käyntipalkkio, Todistus-/Lausuntopalkkio</a:t>
            </a:r>
          </a:p>
          <a:p>
            <a:r>
              <a:rPr lang="fi-FI" sz="4800" b="1" dirty="0"/>
              <a:t>Muut lisät</a:t>
            </a:r>
            <a:endParaRPr lang="fi-FI" sz="4800" dirty="0"/>
          </a:p>
          <a:p>
            <a:r>
              <a:rPr lang="fi-FI" sz="4800" dirty="0"/>
              <a:t>Rekrytointilisä</a:t>
            </a:r>
          </a:p>
          <a:p>
            <a:r>
              <a:rPr lang="fi-FI" sz="4800" dirty="0"/>
              <a:t>Syrjäseutulisä</a:t>
            </a:r>
          </a:p>
          <a:p>
            <a:r>
              <a:rPr lang="fi-FI" sz="4800" dirty="0"/>
              <a:t>Kielilisä </a:t>
            </a:r>
          </a:p>
          <a:p>
            <a:r>
              <a:rPr lang="fi-FI" sz="4800" dirty="0"/>
              <a:t>Paikalliseen sopimukseen perustuvat lisät (yksilötaso)</a:t>
            </a:r>
          </a:p>
          <a:p>
            <a:r>
              <a:rPr lang="fi-FI" sz="4800" b="1" dirty="0"/>
              <a:t>Korvaukset</a:t>
            </a:r>
            <a:endParaRPr lang="fi-FI" sz="4800" dirty="0"/>
          </a:p>
          <a:p>
            <a:r>
              <a:rPr lang="fi-FI" sz="4800" dirty="0"/>
              <a:t>Luottamusmieskorvaus, Työsuojeluvaltuutetunkorvaus</a:t>
            </a:r>
          </a:p>
          <a:p>
            <a:r>
              <a:rPr lang="fi-FI" sz="4800" b="1" dirty="0"/>
              <a:t>Varsinainen palkka</a:t>
            </a:r>
            <a:endParaRPr lang="fi-FI" sz="4800" dirty="0"/>
          </a:p>
          <a:p>
            <a:r>
              <a:rPr lang="fi-FI" sz="4800" b="1" dirty="0"/>
              <a:t>Maksettu palkka vuonna 2021</a:t>
            </a:r>
            <a:endParaRPr lang="fi-FI" sz="4800" dirty="0"/>
          </a:p>
          <a:p>
            <a:endParaRPr lang="fi-FI" dirty="0"/>
          </a:p>
        </p:txBody>
      </p:sp>
    </p:spTree>
    <p:extLst>
      <p:ext uri="{BB962C8B-B14F-4D97-AF65-F5344CB8AC3E}">
        <p14:creationId xmlns:p14="http://schemas.microsoft.com/office/powerpoint/2010/main" val="1924651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463685" y="329553"/>
            <a:ext cx="7820426" cy="1325563"/>
          </a:xfrm>
        </p:spPr>
        <p:txBody>
          <a:bodyPr>
            <a:normAutofit/>
          </a:bodyPr>
          <a:lstStyle/>
          <a:p>
            <a:r>
              <a:rPr lang="fi-FI" sz="4000" b="1" dirty="0"/>
              <a:t>Tiedon keruun vaihe 2 / syksy 2022</a:t>
            </a:r>
          </a:p>
        </p:txBody>
      </p:sp>
      <p:sp>
        <p:nvSpPr>
          <p:cNvPr id="3" name="Sisällön paikkamerkki 2"/>
          <p:cNvSpPr>
            <a:spLocks noGrp="1"/>
          </p:cNvSpPr>
          <p:nvPr>
            <p:ph idx="1"/>
          </p:nvPr>
        </p:nvSpPr>
        <p:spPr>
          <a:xfrm>
            <a:off x="1314294" y="1928986"/>
            <a:ext cx="9373333" cy="4351338"/>
          </a:xfrm>
        </p:spPr>
        <p:txBody>
          <a:bodyPr/>
          <a:lstStyle/>
          <a:p>
            <a:r>
              <a:rPr lang="fi-FI" b="1" dirty="0"/>
              <a:t>Henkilötietojen päivitys </a:t>
            </a:r>
            <a:endParaRPr lang="fi-FI" dirty="0"/>
          </a:p>
          <a:p>
            <a:pPr marL="0" indent="0">
              <a:buNone/>
            </a:pPr>
            <a:r>
              <a:rPr lang="fi-FI" dirty="0"/>
              <a:t>sekä</a:t>
            </a:r>
          </a:p>
          <a:p>
            <a:r>
              <a:rPr lang="fi-FI" b="1" dirty="0"/>
              <a:t>Vuosilomat, poissaolot ja harkinnanvaraiset vapaat</a:t>
            </a:r>
            <a:endParaRPr lang="fi-FI" dirty="0"/>
          </a:p>
          <a:p>
            <a:r>
              <a:rPr lang="fi-FI" dirty="0"/>
              <a:t>Oikeuslomarahavapaaseen</a:t>
            </a:r>
          </a:p>
          <a:p>
            <a:r>
              <a:rPr lang="fi-FI" dirty="0"/>
              <a:t>Vuosiloman määräytymisperuste </a:t>
            </a:r>
          </a:p>
          <a:p>
            <a:r>
              <a:rPr lang="fi-FI" dirty="0"/>
              <a:t>Vuosilomaoikeus päivinä</a:t>
            </a:r>
          </a:p>
          <a:p>
            <a:r>
              <a:rPr lang="fi-FI" dirty="0"/>
              <a:t>Säästövapaiden määrä päivinä</a:t>
            </a:r>
          </a:p>
          <a:p>
            <a:endParaRPr lang="fi-FI" dirty="0"/>
          </a:p>
        </p:txBody>
      </p:sp>
    </p:spTree>
    <p:extLst>
      <p:ext uri="{BB962C8B-B14F-4D97-AF65-F5344CB8AC3E}">
        <p14:creationId xmlns:p14="http://schemas.microsoft.com/office/powerpoint/2010/main" val="4063535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168493" y="328474"/>
            <a:ext cx="9981859" cy="1091952"/>
          </a:xfrm>
        </p:spPr>
        <p:txBody>
          <a:bodyPr>
            <a:noAutofit/>
          </a:bodyPr>
          <a:lstStyle/>
          <a:p>
            <a:r>
              <a:rPr lang="fi-FI" sz="4000" b="1" dirty="0"/>
              <a:t>Tiedon keruun vaihe 3 syksy 2022</a:t>
            </a:r>
            <a:endParaRPr lang="fi-FI" sz="4000" dirty="0"/>
          </a:p>
        </p:txBody>
      </p:sp>
      <p:sp>
        <p:nvSpPr>
          <p:cNvPr id="3" name="Sisällön paikkamerkki 2"/>
          <p:cNvSpPr>
            <a:spLocks noGrp="1"/>
          </p:cNvSpPr>
          <p:nvPr>
            <p:ph idx="1"/>
          </p:nvPr>
        </p:nvSpPr>
        <p:spPr>
          <a:xfrm>
            <a:off x="1168494" y="1734585"/>
            <a:ext cx="9439235" cy="4950940"/>
          </a:xfrm>
        </p:spPr>
        <p:txBody>
          <a:bodyPr>
            <a:normAutofit fontScale="47500" lnSpcReduction="20000"/>
          </a:bodyPr>
          <a:lstStyle/>
          <a:p>
            <a:r>
              <a:rPr lang="fi-FI" b="1" dirty="0"/>
              <a:t>Edellisten tiedonkeruuvaiheiden päivitys ja täydentäminen</a:t>
            </a:r>
            <a:endParaRPr lang="fi-FI" dirty="0"/>
          </a:p>
          <a:p>
            <a:r>
              <a:rPr lang="fi-FI" dirty="0"/>
              <a:t>Vuosilomaoikeus 1.4.2023</a:t>
            </a:r>
          </a:p>
          <a:p>
            <a:r>
              <a:rPr lang="fi-FI" dirty="0"/>
              <a:t>Myönnetyt säästövapaat </a:t>
            </a:r>
            <a:r>
              <a:rPr lang="fi-FI" dirty="0" err="1"/>
              <a:t>ad</a:t>
            </a:r>
            <a:r>
              <a:rPr lang="fi-FI" dirty="0"/>
              <a:t>. 31.12.2022</a:t>
            </a:r>
          </a:p>
          <a:p>
            <a:r>
              <a:rPr lang="fi-FI" dirty="0"/>
              <a:t>Myönnetyt vuosilomat </a:t>
            </a:r>
            <a:r>
              <a:rPr lang="fi-FI" dirty="0" err="1"/>
              <a:t>ad</a:t>
            </a:r>
            <a:r>
              <a:rPr lang="fi-FI" dirty="0"/>
              <a:t>. 31.12.2022</a:t>
            </a:r>
          </a:p>
          <a:p>
            <a:r>
              <a:rPr lang="fi-FI" dirty="0"/>
              <a:t>Jäljellä oleva säästövapaiden määrä, 1.1.2023</a:t>
            </a:r>
          </a:p>
          <a:p>
            <a:r>
              <a:rPr lang="fi-FI" dirty="0"/>
              <a:t>Jäljellä oleva vuosilomapäivien määrä, 1.1.2023</a:t>
            </a:r>
          </a:p>
          <a:p>
            <a:r>
              <a:rPr lang="fi-FI" dirty="0"/>
              <a:t>Myönnetyt lakisääteiset vapaat, jotka jatkuvat 1.1.2023</a:t>
            </a:r>
          </a:p>
          <a:p>
            <a:r>
              <a:rPr lang="fi-FI" dirty="0"/>
              <a:t>Myönnetyt harkinnanvaraiset vapaat, jotka jatkuvat 1.1.2023 </a:t>
            </a:r>
          </a:p>
          <a:p>
            <a:endParaRPr lang="fi-FI" dirty="0"/>
          </a:p>
          <a:p>
            <a:r>
              <a:rPr lang="fi-FI" b="1" dirty="0"/>
              <a:t>Eläketiedot</a:t>
            </a:r>
            <a:endParaRPr lang="fi-FI" dirty="0"/>
          </a:p>
          <a:p>
            <a:r>
              <a:rPr lang="fi-FI" dirty="0"/>
              <a:t>Tiedot työkyvyttömyyseläkkeestä, kuntoutustuesta, osakuntoutustuesta</a:t>
            </a:r>
          </a:p>
          <a:p>
            <a:r>
              <a:rPr lang="fi-FI" dirty="0"/>
              <a:t>Tiedot varhennetusta vanhuuseläkkeestä ja osa-aikaeläkkeestä (jos vielä osa-aikaeläkkeellä olevia, jotka myönnetty ennen 2017)</a:t>
            </a:r>
          </a:p>
          <a:p>
            <a:r>
              <a:rPr lang="fi-FI" dirty="0"/>
              <a:t>Vanhuuseläkeiän täyttymispäivä</a:t>
            </a:r>
          </a:p>
          <a:p>
            <a:r>
              <a:rPr lang="fi-FI" dirty="0"/>
              <a:t>Suunniteltu eläkkeen alkamispäivä</a:t>
            </a:r>
          </a:p>
          <a:p>
            <a:endParaRPr lang="fi-FI" dirty="0"/>
          </a:p>
          <a:p>
            <a:r>
              <a:rPr lang="fi-FI" b="1" dirty="0"/>
              <a:t>Muut tiedot</a:t>
            </a:r>
            <a:endParaRPr lang="fi-FI" dirty="0"/>
          </a:p>
          <a:p>
            <a:r>
              <a:rPr lang="fi-FI" dirty="0"/>
              <a:t>Mahdolliset ennen luovutusta todetut ammattitaudit tai tapaturmavakuutuslain perusteella korvattavat vahinkotapahtumat.</a:t>
            </a:r>
          </a:p>
          <a:p>
            <a:endParaRPr lang="fi-FI" dirty="0"/>
          </a:p>
        </p:txBody>
      </p:sp>
    </p:spTree>
    <p:extLst>
      <p:ext uri="{BB962C8B-B14F-4D97-AF65-F5344CB8AC3E}">
        <p14:creationId xmlns:p14="http://schemas.microsoft.com/office/powerpoint/2010/main" val="4141863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330520" y="276287"/>
            <a:ext cx="7820426" cy="1325563"/>
          </a:xfrm>
        </p:spPr>
        <p:txBody>
          <a:bodyPr>
            <a:normAutofit/>
          </a:bodyPr>
          <a:lstStyle/>
          <a:p>
            <a:r>
              <a:rPr lang="fi-FI" sz="4000" b="1" dirty="0"/>
              <a:t>Osaamisen kartoittaminen</a:t>
            </a:r>
          </a:p>
        </p:txBody>
      </p:sp>
      <p:sp>
        <p:nvSpPr>
          <p:cNvPr id="3" name="Sisällön paikkamerkki 2"/>
          <p:cNvSpPr>
            <a:spLocks noGrp="1"/>
          </p:cNvSpPr>
          <p:nvPr>
            <p:ph idx="1"/>
          </p:nvPr>
        </p:nvSpPr>
        <p:spPr>
          <a:xfrm>
            <a:off x="1298123" y="1831332"/>
            <a:ext cx="9595754" cy="4351338"/>
          </a:xfrm>
        </p:spPr>
        <p:txBody>
          <a:bodyPr>
            <a:normAutofit fontScale="55000" lnSpcReduction="20000"/>
          </a:bodyPr>
          <a:lstStyle/>
          <a:p>
            <a:endParaRPr lang="fi-FI" dirty="0"/>
          </a:p>
          <a:p>
            <a:pPr marL="0" indent="0">
              <a:buNone/>
            </a:pPr>
            <a:r>
              <a:rPr lang="fi-FI" b="1" dirty="0"/>
              <a:t>Tutkinnot</a:t>
            </a:r>
          </a:p>
          <a:p>
            <a:pPr marL="0" indent="0">
              <a:buNone/>
            </a:pPr>
            <a:endParaRPr lang="fi-FI" dirty="0"/>
          </a:p>
          <a:p>
            <a:r>
              <a:rPr lang="fi-FI" dirty="0"/>
              <a:t>Nykyiseen työtehtävään liittyvä korkein tutkinto</a:t>
            </a:r>
          </a:p>
          <a:p>
            <a:r>
              <a:rPr lang="fi-FI" dirty="0"/>
              <a:t>Muut tutkintoon johtavat koulutukset</a:t>
            </a:r>
          </a:p>
          <a:p>
            <a:r>
              <a:rPr lang="fi-FI" dirty="0"/>
              <a:t>Ammatilliset täydennyskoulutukset</a:t>
            </a:r>
          </a:p>
          <a:p>
            <a:r>
              <a:rPr lang="fi-FI" dirty="0"/>
              <a:t>Erikoistumiskoulutukset</a:t>
            </a:r>
          </a:p>
          <a:p>
            <a:r>
              <a:rPr lang="fi-FI" b="1" dirty="0"/>
              <a:t>Erikoisosaaminen</a:t>
            </a:r>
            <a:endParaRPr lang="fi-FI" dirty="0"/>
          </a:p>
          <a:p>
            <a:r>
              <a:rPr lang="fi-FI" dirty="0"/>
              <a:t>Järjestelmien pääkäyttäjät, </a:t>
            </a:r>
          </a:p>
          <a:p>
            <a:r>
              <a:rPr lang="fi-FI" dirty="0"/>
              <a:t>Kielitaito</a:t>
            </a:r>
          </a:p>
          <a:p>
            <a:endParaRPr lang="fi-FI" dirty="0"/>
          </a:p>
          <a:p>
            <a:pPr marL="0" indent="0">
              <a:buNone/>
            </a:pPr>
            <a:r>
              <a:rPr lang="fi-FI" b="1" dirty="0"/>
              <a:t>Pätevyydet</a:t>
            </a:r>
          </a:p>
          <a:p>
            <a:pPr marL="0" indent="0">
              <a:buNone/>
            </a:pPr>
            <a:endParaRPr lang="fi-FI" dirty="0"/>
          </a:p>
          <a:p>
            <a:r>
              <a:rPr lang="fi-FI" dirty="0"/>
              <a:t>Lääkehoidon osaaminen ja –luvat</a:t>
            </a:r>
          </a:p>
          <a:p>
            <a:r>
              <a:rPr lang="fi-FI" dirty="0"/>
              <a:t>Muut pätevyydet, mm. erilaiset kortit, passit (työhyvinvointi, ergonomia jne.)</a:t>
            </a:r>
          </a:p>
          <a:p>
            <a:endParaRPr lang="fi-FI" dirty="0"/>
          </a:p>
        </p:txBody>
      </p:sp>
    </p:spTree>
    <p:extLst>
      <p:ext uri="{BB962C8B-B14F-4D97-AF65-F5344CB8AC3E}">
        <p14:creationId xmlns:p14="http://schemas.microsoft.com/office/powerpoint/2010/main" val="1313109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34202" y="409451"/>
            <a:ext cx="7820426" cy="1188529"/>
          </a:xfrm>
        </p:spPr>
        <p:txBody>
          <a:bodyPr>
            <a:normAutofit/>
          </a:bodyPr>
          <a:lstStyle/>
          <a:p>
            <a:r>
              <a:rPr lang="fi-FI" sz="4000" b="1" dirty="0"/>
              <a:t>Eläketiedot</a:t>
            </a:r>
          </a:p>
        </p:txBody>
      </p:sp>
      <p:sp>
        <p:nvSpPr>
          <p:cNvPr id="3" name="Sisällön paikkamerkki 2"/>
          <p:cNvSpPr>
            <a:spLocks noGrp="1"/>
          </p:cNvSpPr>
          <p:nvPr>
            <p:ph idx="1"/>
          </p:nvPr>
        </p:nvSpPr>
        <p:spPr>
          <a:xfrm>
            <a:off x="1934202" y="1991130"/>
            <a:ext cx="8691282" cy="4351338"/>
          </a:xfrm>
        </p:spPr>
        <p:txBody>
          <a:bodyPr/>
          <a:lstStyle/>
          <a:p>
            <a:endParaRPr lang="fi-FI" dirty="0"/>
          </a:p>
          <a:p>
            <a:r>
              <a:rPr lang="fi-FI" sz="2000" dirty="0"/>
              <a:t>Tiedot työkyvyttömyyseläkkeestä, kuntoutustuesta, osakuntoutustuesta</a:t>
            </a:r>
          </a:p>
          <a:p>
            <a:r>
              <a:rPr lang="fi-FI" sz="2000" dirty="0"/>
              <a:t>Tiedot varhennetusta vanhuuseläkkeestä ja osa-aikaeläkkeestä (jos vielä osa-aikaeläkkeellä olevia, jotka myönnetty ennen 2017)</a:t>
            </a:r>
          </a:p>
          <a:p>
            <a:r>
              <a:rPr lang="fi-FI" sz="2000" dirty="0"/>
              <a:t>Vanhuuseläkeiän täyttymispäivä</a:t>
            </a:r>
          </a:p>
          <a:p>
            <a:r>
              <a:rPr lang="fi-FI" sz="2000" dirty="0"/>
              <a:t>Suunniteltu eläkkeen alkamispäivä</a:t>
            </a:r>
          </a:p>
          <a:p>
            <a:endParaRPr lang="fi-FI" dirty="0"/>
          </a:p>
        </p:txBody>
      </p:sp>
    </p:spTree>
    <p:extLst>
      <p:ext uri="{BB962C8B-B14F-4D97-AF65-F5344CB8AC3E}">
        <p14:creationId xmlns:p14="http://schemas.microsoft.com/office/powerpoint/2010/main" val="2511176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34202" y="434748"/>
            <a:ext cx="8691281" cy="1473951"/>
          </a:xfrm>
        </p:spPr>
        <p:txBody>
          <a:bodyPr>
            <a:normAutofit fontScale="90000"/>
          </a:bodyPr>
          <a:lstStyle/>
          <a:p>
            <a:r>
              <a:rPr lang="fi-FI" sz="4000" b="1" dirty="0"/>
              <a:t>Ehtovertailun toteuttaminen liikkeenluovutusprosessissa</a:t>
            </a:r>
            <a:br>
              <a:rPr lang="fi-FI" sz="2000" b="1" dirty="0"/>
            </a:br>
            <a:br>
              <a:rPr lang="fi-FI" sz="2000" b="1" dirty="0"/>
            </a:br>
            <a:r>
              <a:rPr lang="fi-FI" sz="2000" b="1" dirty="0"/>
              <a:t>Liikkeenluovutusneuvottelut syksy 2022</a:t>
            </a:r>
            <a:endParaRPr lang="fi-FI" sz="2000" dirty="0"/>
          </a:p>
        </p:txBody>
      </p:sp>
      <p:sp>
        <p:nvSpPr>
          <p:cNvPr id="3" name="Sisällön paikkamerkki 2"/>
          <p:cNvSpPr>
            <a:spLocks noGrp="1"/>
          </p:cNvSpPr>
          <p:nvPr>
            <p:ph idx="1"/>
          </p:nvPr>
        </p:nvSpPr>
        <p:spPr/>
        <p:txBody>
          <a:bodyPr>
            <a:normAutofit fontScale="77500" lnSpcReduction="20000"/>
          </a:bodyPr>
          <a:lstStyle/>
          <a:p>
            <a:endParaRPr lang="fi-FI" b="1" dirty="0"/>
          </a:p>
          <a:p>
            <a:r>
              <a:rPr lang="fi-FI" b="1" dirty="0"/>
              <a:t>Luovuttavan organisaation </a:t>
            </a:r>
            <a:r>
              <a:rPr lang="fi-FI" dirty="0"/>
              <a:t>tulee ennen liikkeenluovutus-prosessin aloittamista tehdä oma ehtovertailunsa henkilöstökysymyksistä </a:t>
            </a:r>
          </a:p>
          <a:p>
            <a:r>
              <a:rPr lang="fi-FI" b="1" dirty="0"/>
              <a:t>Luovutuksen </a:t>
            </a:r>
            <a:r>
              <a:rPr lang="fi-FI" dirty="0"/>
              <a:t>saajan hyvinvointialueen tavoitteena on saada ehtovertailun kautta mahdollisimman paljontietoa mahdollisimman aikaisessa vaiheessa. Hyvinvointialue tarvitsee tietoja:</a:t>
            </a:r>
          </a:p>
          <a:p>
            <a:r>
              <a:rPr lang="fi-FI" dirty="0"/>
              <a:t>luovutuksen kohteena olevasta toiminnosta, jotta saaja voi integroida ne toimintoihinsa</a:t>
            </a:r>
          </a:p>
          <a:p>
            <a:r>
              <a:rPr lang="fi-FI" dirty="0"/>
              <a:t>luovutuksen kohteena olevaan toimintoon liittyvistä henkilöstöriskeistä, jotta saaja voi valmistautua niiden hallinnointiin</a:t>
            </a:r>
          </a:p>
          <a:p>
            <a:r>
              <a:rPr lang="fi-FI" dirty="0"/>
              <a:t>siirtyvästä henkilöstöstä, jotta saaja voi valmistautua heidän vastaanottamiseensa sekä mahdolliseen henkilöstön etuuksien harmonisointiin</a:t>
            </a:r>
          </a:p>
          <a:p>
            <a:endParaRPr lang="fi-FI" dirty="0"/>
          </a:p>
        </p:txBody>
      </p:sp>
    </p:spTree>
    <p:extLst>
      <p:ext uri="{BB962C8B-B14F-4D97-AF65-F5344CB8AC3E}">
        <p14:creationId xmlns:p14="http://schemas.microsoft.com/office/powerpoint/2010/main" val="4114693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34202" y="320676"/>
            <a:ext cx="8781146" cy="1206284"/>
          </a:xfrm>
        </p:spPr>
        <p:txBody>
          <a:bodyPr>
            <a:normAutofit fontScale="90000"/>
          </a:bodyPr>
          <a:lstStyle/>
          <a:p>
            <a:br>
              <a:rPr lang="fi-FI" sz="3600" b="1" dirty="0"/>
            </a:br>
            <a:br>
              <a:rPr lang="fi-FI" sz="3600" b="1" dirty="0"/>
            </a:br>
            <a:br>
              <a:rPr lang="fi-FI" sz="3600" b="1" dirty="0"/>
            </a:br>
            <a:r>
              <a:rPr lang="fi-FI" b="1" dirty="0"/>
              <a:t>Ehtovertailussa selvitettävät asiat</a:t>
            </a:r>
            <a:br>
              <a:rPr lang="fi-FI" sz="3600" dirty="0"/>
            </a:br>
            <a:br>
              <a:rPr lang="fi-FI" dirty="0"/>
            </a:br>
            <a:endParaRPr lang="fi-FI" dirty="0"/>
          </a:p>
        </p:txBody>
      </p:sp>
      <p:sp>
        <p:nvSpPr>
          <p:cNvPr id="3" name="Sisällön paikkamerkki 2"/>
          <p:cNvSpPr>
            <a:spLocks noGrp="1"/>
          </p:cNvSpPr>
          <p:nvPr>
            <p:ph idx="1"/>
          </p:nvPr>
        </p:nvSpPr>
        <p:spPr>
          <a:xfrm>
            <a:off x="1934202" y="1804699"/>
            <a:ext cx="8691282" cy="4351338"/>
          </a:xfrm>
        </p:spPr>
        <p:txBody>
          <a:bodyPr>
            <a:normAutofit fontScale="92500" lnSpcReduction="20000"/>
          </a:bodyPr>
          <a:lstStyle/>
          <a:p>
            <a:endParaRPr lang="fi-FI" dirty="0"/>
          </a:p>
          <a:p>
            <a:r>
              <a:rPr lang="fi-FI" dirty="0"/>
              <a:t>Luovutettava henkilöstö </a:t>
            </a:r>
          </a:p>
          <a:p>
            <a:r>
              <a:rPr lang="fi-FI" dirty="0"/>
              <a:t>Luovuttajan organisaatiorakenne</a:t>
            </a:r>
          </a:p>
          <a:p>
            <a:r>
              <a:rPr lang="fi-FI" dirty="0"/>
              <a:t>Henkilöstön rakenne</a:t>
            </a:r>
          </a:p>
          <a:p>
            <a:r>
              <a:rPr lang="fi-FI" dirty="0"/>
              <a:t>Henkilöstövoimavarojen johtaminen</a:t>
            </a:r>
          </a:p>
          <a:p>
            <a:r>
              <a:rPr lang="fi-FI" dirty="0"/>
              <a:t>Palvelussuhteet</a:t>
            </a:r>
          </a:p>
          <a:p>
            <a:r>
              <a:rPr lang="fi-FI" dirty="0"/>
              <a:t>Palkkarakenne</a:t>
            </a:r>
          </a:p>
          <a:p>
            <a:r>
              <a:rPr lang="fi-FI" dirty="0"/>
              <a:t>Osaamispääoma</a:t>
            </a:r>
          </a:p>
          <a:p>
            <a:r>
              <a:rPr lang="fi-FI" dirty="0"/>
              <a:t>Henkilöedut</a:t>
            </a:r>
          </a:p>
          <a:p>
            <a:r>
              <a:rPr lang="fi-FI" dirty="0"/>
              <a:t>Erimielisyydet</a:t>
            </a:r>
          </a:p>
          <a:p>
            <a:endParaRPr lang="fi-FI" dirty="0"/>
          </a:p>
        </p:txBody>
      </p:sp>
    </p:spTree>
    <p:extLst>
      <p:ext uri="{BB962C8B-B14F-4D97-AF65-F5344CB8AC3E}">
        <p14:creationId xmlns:p14="http://schemas.microsoft.com/office/powerpoint/2010/main" val="12203799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428175" y="320675"/>
            <a:ext cx="8781146" cy="1325563"/>
          </a:xfrm>
        </p:spPr>
        <p:txBody>
          <a:bodyPr>
            <a:normAutofit/>
          </a:bodyPr>
          <a:lstStyle/>
          <a:p>
            <a:r>
              <a:rPr lang="fi-FI" sz="4000" b="1" dirty="0"/>
              <a:t>Ehtovertailu - organisaatiorakenne</a:t>
            </a:r>
            <a:endParaRPr lang="fi-FI" sz="4000" dirty="0"/>
          </a:p>
        </p:txBody>
      </p:sp>
      <p:sp>
        <p:nvSpPr>
          <p:cNvPr id="3" name="Sisällön paikkamerkki 2"/>
          <p:cNvSpPr>
            <a:spLocks noGrp="1"/>
          </p:cNvSpPr>
          <p:nvPr>
            <p:ph idx="1"/>
          </p:nvPr>
        </p:nvSpPr>
        <p:spPr>
          <a:xfrm>
            <a:off x="1368144" y="1770526"/>
            <a:ext cx="9455711" cy="4465411"/>
          </a:xfrm>
        </p:spPr>
        <p:txBody>
          <a:bodyPr>
            <a:normAutofit fontScale="92500" lnSpcReduction="10000"/>
          </a:bodyPr>
          <a:lstStyle/>
          <a:p>
            <a:endParaRPr lang="fi-FI" dirty="0"/>
          </a:p>
          <a:p>
            <a:r>
              <a:rPr lang="fi-FI" b="1" dirty="0"/>
              <a:t>Henkilöstön määrä</a:t>
            </a:r>
            <a:endParaRPr lang="fi-FI" dirty="0"/>
          </a:p>
          <a:p>
            <a:r>
              <a:rPr lang="fi-FI" dirty="0"/>
              <a:t>Nimikkeittäin</a:t>
            </a:r>
          </a:p>
          <a:p>
            <a:r>
              <a:rPr lang="fi-FI" dirty="0"/>
              <a:t>Henkilöstöryhmittäin (ylin johto/johtajisto, keskijohto, lähijohto, työntekijät)</a:t>
            </a:r>
          </a:p>
          <a:p>
            <a:pPr marL="0" indent="0">
              <a:buNone/>
            </a:pPr>
            <a:endParaRPr lang="fi-FI" dirty="0"/>
          </a:p>
          <a:p>
            <a:r>
              <a:rPr lang="fi-FI" b="1" dirty="0"/>
              <a:t>Palkkausjärjestelmät ja kriteerit</a:t>
            </a:r>
            <a:endParaRPr lang="fi-FI" dirty="0"/>
          </a:p>
          <a:p>
            <a:r>
              <a:rPr lang="fi-FI" dirty="0"/>
              <a:t>Sopimusaloittain, hinnoitteluittain</a:t>
            </a:r>
          </a:p>
          <a:p>
            <a:r>
              <a:rPr lang="fi-FI" dirty="0"/>
              <a:t>TVA-järjestelmät ja kriteerit</a:t>
            </a:r>
          </a:p>
          <a:p>
            <a:r>
              <a:rPr lang="fi-FI" dirty="0"/>
              <a:t>muut</a:t>
            </a:r>
          </a:p>
          <a:p>
            <a:endParaRPr lang="fi-FI" dirty="0"/>
          </a:p>
          <a:p>
            <a:endParaRPr lang="fi-FI" dirty="0"/>
          </a:p>
        </p:txBody>
      </p:sp>
    </p:spTree>
    <p:extLst>
      <p:ext uri="{BB962C8B-B14F-4D97-AF65-F5344CB8AC3E}">
        <p14:creationId xmlns:p14="http://schemas.microsoft.com/office/powerpoint/2010/main" val="3227788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D631413-0E41-403C-84B6-6783360ED95B}"/>
              </a:ext>
            </a:extLst>
          </p:cNvPr>
          <p:cNvSpPr>
            <a:spLocks noGrp="1"/>
          </p:cNvSpPr>
          <p:nvPr>
            <p:ph type="title"/>
          </p:nvPr>
        </p:nvSpPr>
        <p:spPr>
          <a:xfrm>
            <a:off x="1934202" y="382906"/>
            <a:ext cx="7820426" cy="726889"/>
          </a:xfrm>
        </p:spPr>
        <p:txBody>
          <a:bodyPr/>
          <a:lstStyle/>
          <a:p>
            <a:r>
              <a:rPr lang="fi-FI" b="1" dirty="0"/>
              <a:t>Mis­tä on ky­se?</a:t>
            </a:r>
          </a:p>
        </p:txBody>
      </p:sp>
      <p:sp>
        <p:nvSpPr>
          <p:cNvPr id="3" name="Sisällön paikkamerkki 2">
            <a:extLst>
              <a:ext uri="{FF2B5EF4-FFF2-40B4-BE49-F238E27FC236}">
                <a16:creationId xmlns:a16="http://schemas.microsoft.com/office/drawing/2014/main" id="{4D796520-E68E-4C4A-99E6-D1A92E9FCEEC}"/>
              </a:ext>
            </a:extLst>
          </p:cNvPr>
          <p:cNvSpPr>
            <a:spLocks noGrp="1"/>
          </p:cNvSpPr>
          <p:nvPr>
            <p:ph idx="1"/>
          </p:nvPr>
        </p:nvSpPr>
        <p:spPr/>
        <p:txBody>
          <a:bodyPr>
            <a:normAutofit fontScale="70000" lnSpcReduction="20000"/>
          </a:bodyPr>
          <a:lstStyle/>
          <a:p>
            <a:pPr>
              <a:lnSpc>
                <a:spcPct val="120000"/>
              </a:lnSpc>
              <a:spcBef>
                <a:spcPts val="0"/>
              </a:spcBef>
            </a:pPr>
            <a:r>
              <a:rPr lang="fi-FI" dirty="0"/>
              <a:t>So­te-uu­dis­tuk­ses­sa ko­ko jul­ki­nen so­siaa­li- ja ter­vey­den­huol­to se­kä pe­las­tus­toi­men pal­ve­lut uu­dis­te­taan. </a:t>
            </a:r>
          </a:p>
          <a:p>
            <a:pPr>
              <a:lnSpc>
                <a:spcPct val="120000"/>
              </a:lnSpc>
              <a:spcBef>
                <a:spcPts val="0"/>
              </a:spcBef>
            </a:pPr>
            <a:endParaRPr lang="fi-FI" dirty="0"/>
          </a:p>
          <a:p>
            <a:pPr>
              <a:lnSpc>
                <a:spcPct val="120000"/>
              </a:lnSpc>
              <a:spcBef>
                <a:spcPts val="0"/>
              </a:spcBef>
            </a:pPr>
            <a:r>
              <a:rPr lang="fi-FI" dirty="0"/>
              <a:t>Tu­le­vai­suu­des­sa hy­vin­voin­tia­lueet ovat kun­tien si­jaan vas­tuus­sa so­siaa­li- ja ter­veys­pal­ve­luis­ta se­kä pe­las­tus­toi­mes­ta. Kun­nat vas­taa­vat jat­kos­sa­kin muun muas­sa päi­vä­hoi­dos­ta, ope­tuk­ses­ta, lii­kun­nas­ta ja kult­tuu­ris­ta.</a:t>
            </a:r>
          </a:p>
          <a:p>
            <a:pPr>
              <a:lnSpc>
                <a:spcPct val="120000"/>
              </a:lnSpc>
              <a:spcBef>
                <a:spcPts val="0"/>
              </a:spcBef>
            </a:pPr>
            <a:endParaRPr lang="fi-FI" dirty="0"/>
          </a:p>
          <a:p>
            <a:pPr>
              <a:lnSpc>
                <a:spcPct val="120000"/>
              </a:lnSpc>
              <a:spcBef>
                <a:spcPts val="0"/>
              </a:spcBef>
            </a:pPr>
            <a:r>
              <a:rPr lang="fi-FI" dirty="0"/>
              <a:t>Kai­nuus­sa uu­dis­tus tar­koit­taa käy­tän­nös­sä si­tä, et­tä Kai­nuun Pe­las­tus­lai­tok­sen ja Kai­nuun so­ten aiem­mat toi­min­not yh­teen­so­vi­te­taan se­kä Puo­lan­gan kun­nan so­te-toi­min­not lin­kit­tä­mi­nen sa­maan or­ga­ni­saa­tioon. Lisäksi kuntien koulukuraattorit siirtyvät hyvinvointialueelle.</a:t>
            </a:r>
          </a:p>
          <a:p>
            <a:pPr>
              <a:lnSpc>
                <a:spcPct val="120000"/>
              </a:lnSpc>
              <a:spcBef>
                <a:spcPts val="0"/>
              </a:spcBef>
            </a:pPr>
            <a:endParaRPr lang="fi-FI" dirty="0"/>
          </a:p>
        </p:txBody>
      </p:sp>
    </p:spTree>
    <p:extLst>
      <p:ext uri="{BB962C8B-B14F-4D97-AF65-F5344CB8AC3E}">
        <p14:creationId xmlns:p14="http://schemas.microsoft.com/office/powerpoint/2010/main" val="771790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61926" y="405799"/>
            <a:ext cx="8961812" cy="1325563"/>
          </a:xfrm>
        </p:spPr>
        <p:txBody>
          <a:bodyPr>
            <a:normAutofit/>
          </a:bodyPr>
          <a:lstStyle/>
          <a:p>
            <a:r>
              <a:rPr lang="fi-FI" sz="4000" dirty="0"/>
              <a:t>Ehtovertailu - henkilöstön rakenne</a:t>
            </a:r>
          </a:p>
        </p:txBody>
      </p:sp>
      <p:sp>
        <p:nvSpPr>
          <p:cNvPr id="4" name="Sisällön paikkamerkki 3"/>
          <p:cNvSpPr>
            <a:spLocks noGrp="1"/>
          </p:cNvSpPr>
          <p:nvPr>
            <p:ph sz="half" idx="2"/>
          </p:nvPr>
        </p:nvSpPr>
        <p:spPr>
          <a:xfrm>
            <a:off x="782596" y="1731362"/>
            <a:ext cx="5247502" cy="3684588"/>
          </a:xfrm>
        </p:spPr>
        <p:txBody>
          <a:bodyPr>
            <a:normAutofit/>
          </a:bodyPr>
          <a:lstStyle/>
          <a:p>
            <a:endParaRPr lang="fi-FI" dirty="0"/>
          </a:p>
          <a:p>
            <a:r>
              <a:rPr lang="fi-FI" sz="1800" b="1" dirty="0"/>
              <a:t>Henkilöstön lukumäärä</a:t>
            </a:r>
            <a:endParaRPr lang="fi-FI" sz="1800" dirty="0"/>
          </a:p>
          <a:p>
            <a:r>
              <a:rPr lang="fi-FI" sz="1800" dirty="0"/>
              <a:t>Aktiivinen </a:t>
            </a:r>
          </a:p>
          <a:p>
            <a:r>
              <a:rPr lang="fi-FI" sz="1800" dirty="0"/>
              <a:t>Ei-aktiivinen</a:t>
            </a:r>
          </a:p>
          <a:p>
            <a:r>
              <a:rPr lang="fi-FI" sz="1800" b="1" dirty="0"/>
              <a:t>Henkilöstön ikärakenne</a:t>
            </a:r>
            <a:endParaRPr lang="fi-FI" sz="1800" dirty="0"/>
          </a:p>
          <a:p>
            <a:r>
              <a:rPr lang="fi-FI" sz="1800" b="1" dirty="0"/>
              <a:t>Henkilöstön sukupuolirakenne</a:t>
            </a:r>
            <a:endParaRPr lang="fi-FI" sz="1800" dirty="0"/>
          </a:p>
          <a:p>
            <a:r>
              <a:rPr lang="fi-FI" sz="1800" b="1" dirty="0"/>
              <a:t>Henkilökunnan vaihtuvuusprosentti ja eläköityminen</a:t>
            </a:r>
            <a:endParaRPr lang="fi-FI" sz="1800" dirty="0"/>
          </a:p>
          <a:p>
            <a:r>
              <a:rPr lang="fi-FI" sz="1800" dirty="0"/>
              <a:t>Vaihtuvuuden ja eläköitymisen syyt</a:t>
            </a:r>
          </a:p>
        </p:txBody>
      </p:sp>
      <p:sp>
        <p:nvSpPr>
          <p:cNvPr id="6" name="Sisällön paikkamerkki 5"/>
          <p:cNvSpPr>
            <a:spLocks noGrp="1"/>
          </p:cNvSpPr>
          <p:nvPr>
            <p:ph sz="quarter" idx="4"/>
          </p:nvPr>
        </p:nvSpPr>
        <p:spPr>
          <a:xfrm>
            <a:off x="6161904" y="1889824"/>
            <a:ext cx="4839258" cy="4415481"/>
          </a:xfrm>
        </p:spPr>
        <p:txBody>
          <a:bodyPr>
            <a:normAutofit fontScale="62500" lnSpcReduction="20000"/>
          </a:bodyPr>
          <a:lstStyle/>
          <a:p>
            <a:endParaRPr lang="fi-FI" dirty="0"/>
          </a:p>
          <a:p>
            <a:r>
              <a:rPr lang="fi-FI" b="1" dirty="0"/>
              <a:t>Henkilöstökulut </a:t>
            </a:r>
            <a:r>
              <a:rPr lang="fi-FI" dirty="0"/>
              <a:t>(</a:t>
            </a:r>
            <a:r>
              <a:rPr lang="fi-FI" dirty="0" err="1"/>
              <a:t>tietyn</a:t>
            </a:r>
            <a:r>
              <a:rPr lang="fi-FI" dirty="0"/>
              <a:t> ajanjakson osalta)</a:t>
            </a:r>
          </a:p>
          <a:p>
            <a:r>
              <a:rPr lang="fi-FI" dirty="0"/>
              <a:t>Henkilöstökulurakenne</a:t>
            </a:r>
          </a:p>
          <a:p>
            <a:r>
              <a:rPr lang="fi-FI" b="1" dirty="0"/>
              <a:t>Palvelussuhteiden luonne</a:t>
            </a:r>
            <a:endParaRPr lang="fi-FI" dirty="0"/>
          </a:p>
          <a:p>
            <a:r>
              <a:rPr lang="fi-FI" dirty="0"/>
              <a:t>Virka/työsuhde</a:t>
            </a:r>
          </a:p>
          <a:p>
            <a:r>
              <a:rPr lang="fi-FI" dirty="0"/>
              <a:t>Toistaiseksi voimassaoleva/määräaikainen</a:t>
            </a:r>
          </a:p>
          <a:p>
            <a:r>
              <a:rPr lang="fi-FI" dirty="0"/>
              <a:t>Sivutoimiset</a:t>
            </a:r>
          </a:p>
          <a:p>
            <a:r>
              <a:rPr lang="fi-FI" b="1" dirty="0"/>
              <a:t>Palvelussuhteiden pituus</a:t>
            </a:r>
            <a:endParaRPr lang="fi-FI" dirty="0"/>
          </a:p>
          <a:p>
            <a:r>
              <a:rPr lang="fi-FI" b="1" dirty="0"/>
              <a:t>Tehtävänkuvarakenne</a:t>
            </a:r>
            <a:endParaRPr lang="fi-FI" dirty="0"/>
          </a:p>
          <a:p>
            <a:r>
              <a:rPr lang="fi-FI" b="1" dirty="0"/>
              <a:t>Nimikkeet</a:t>
            </a:r>
            <a:endParaRPr lang="fi-FI" dirty="0"/>
          </a:p>
          <a:p>
            <a:r>
              <a:rPr lang="fi-FI" dirty="0"/>
              <a:t>Määritellyt kelpoisuusehdot</a:t>
            </a:r>
          </a:p>
          <a:p>
            <a:r>
              <a:rPr lang="fi-FI" b="1" dirty="0"/>
              <a:t>Henkilöstön kotipaikkakunnat</a:t>
            </a:r>
            <a:endParaRPr lang="fi-FI" dirty="0"/>
          </a:p>
        </p:txBody>
      </p:sp>
    </p:spTree>
    <p:extLst>
      <p:ext uri="{BB962C8B-B14F-4D97-AF65-F5344CB8AC3E}">
        <p14:creationId xmlns:p14="http://schemas.microsoft.com/office/powerpoint/2010/main" val="2994702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144089" y="356186"/>
            <a:ext cx="9331561" cy="1325563"/>
          </a:xfrm>
        </p:spPr>
        <p:txBody>
          <a:bodyPr>
            <a:noAutofit/>
          </a:bodyPr>
          <a:lstStyle/>
          <a:p>
            <a:r>
              <a:rPr lang="fi-FI" sz="4000" b="1" dirty="0"/>
              <a:t>Ehtovertailu - Henkilöstövoimavarojen johtaminen</a:t>
            </a:r>
            <a:endParaRPr lang="fi-FI" sz="4000" dirty="0"/>
          </a:p>
        </p:txBody>
      </p:sp>
      <p:sp>
        <p:nvSpPr>
          <p:cNvPr id="3" name="Sisällön paikkamerkki 2"/>
          <p:cNvSpPr>
            <a:spLocks noGrp="1"/>
          </p:cNvSpPr>
          <p:nvPr>
            <p:ph idx="1"/>
          </p:nvPr>
        </p:nvSpPr>
        <p:spPr>
          <a:xfrm>
            <a:off x="832021" y="1884598"/>
            <a:ext cx="10527957" cy="4351338"/>
          </a:xfrm>
        </p:spPr>
        <p:txBody>
          <a:bodyPr>
            <a:normAutofit fontScale="62500" lnSpcReduction="20000"/>
          </a:bodyPr>
          <a:lstStyle/>
          <a:p>
            <a:endParaRPr lang="fi-FI" sz="2000" dirty="0">
              <a:solidFill>
                <a:srgbClr val="000000"/>
              </a:solidFill>
              <a:latin typeface="Arial Nova"/>
            </a:endParaRPr>
          </a:p>
          <a:p>
            <a:r>
              <a:rPr lang="fi-FI" b="1" dirty="0">
                <a:solidFill>
                  <a:srgbClr val="000000"/>
                </a:solidFill>
                <a:latin typeface="Arial Nova"/>
              </a:rPr>
              <a:t>Henkilöstövoimavarojen johtamisen käytännöt</a:t>
            </a:r>
            <a:endParaRPr lang="fi-FI" dirty="0">
              <a:solidFill>
                <a:srgbClr val="000000"/>
              </a:solidFill>
              <a:latin typeface="Arial Nova"/>
            </a:endParaRPr>
          </a:p>
          <a:p>
            <a:r>
              <a:rPr lang="fi-FI" dirty="0">
                <a:solidFill>
                  <a:srgbClr val="000000"/>
                </a:solidFill>
                <a:latin typeface="Arial Nova"/>
              </a:rPr>
              <a:t>Henkilöstösuunnittelu ja -resursointi</a:t>
            </a:r>
          </a:p>
          <a:p>
            <a:r>
              <a:rPr lang="fi-FI" dirty="0">
                <a:solidFill>
                  <a:srgbClr val="000000"/>
                </a:solidFill>
                <a:latin typeface="Arial Nova"/>
              </a:rPr>
              <a:t>Rekrytointi ja perehdyttäminen</a:t>
            </a:r>
          </a:p>
          <a:p>
            <a:r>
              <a:rPr lang="fi-FI" dirty="0">
                <a:solidFill>
                  <a:srgbClr val="000000"/>
                </a:solidFill>
                <a:latin typeface="Arial Nova"/>
              </a:rPr>
              <a:t>Osaamisen johtaminen ja henkilöstön kehittämiseen liittyvät periaatteet ml. urapolut, koulutussuunnitelmat ja koulutuskorvauksen hakemisen käytänteet</a:t>
            </a:r>
          </a:p>
          <a:p>
            <a:r>
              <a:rPr lang="fi-FI" dirty="0">
                <a:solidFill>
                  <a:srgbClr val="000000"/>
                </a:solidFill>
                <a:latin typeface="Arial Nova"/>
              </a:rPr>
              <a:t>Henkilöstövoimavarojen sopeuttaminen, uudelleensijoittuminen, muutostuki</a:t>
            </a:r>
          </a:p>
          <a:p>
            <a:r>
              <a:rPr lang="fi-FI" b="1" dirty="0">
                <a:solidFill>
                  <a:srgbClr val="000000"/>
                </a:solidFill>
                <a:latin typeface="Arial Nova"/>
              </a:rPr>
              <a:t>Organisaation johtamisen ja esihenkilötyön käytännöt</a:t>
            </a:r>
            <a:endParaRPr lang="fi-FI" dirty="0">
              <a:solidFill>
                <a:srgbClr val="000000"/>
              </a:solidFill>
              <a:latin typeface="Arial Nova"/>
            </a:endParaRPr>
          </a:p>
          <a:p>
            <a:r>
              <a:rPr lang="fi-FI" dirty="0">
                <a:solidFill>
                  <a:srgbClr val="000000"/>
                </a:solidFill>
                <a:latin typeface="Arial Nova"/>
              </a:rPr>
              <a:t>Organisaatiokulttuurin kehittäminen ja luottamuksen rakentaminen</a:t>
            </a:r>
          </a:p>
          <a:p>
            <a:r>
              <a:rPr lang="fi-FI" dirty="0">
                <a:solidFill>
                  <a:srgbClr val="000000"/>
                </a:solidFill>
                <a:latin typeface="Arial Nova"/>
              </a:rPr>
              <a:t>Esihenkilötoiminnan periaatteet</a:t>
            </a:r>
          </a:p>
          <a:p>
            <a:r>
              <a:rPr lang="fi-FI" dirty="0">
                <a:solidFill>
                  <a:srgbClr val="000000"/>
                </a:solidFill>
                <a:latin typeface="Arial Nova"/>
              </a:rPr>
              <a:t>Osallistamiskäytännöt, vuorovaikutus ja työyhteisön sisäiseen tietojen vaihtoon liittyvät periaatteet</a:t>
            </a:r>
          </a:p>
          <a:p>
            <a:r>
              <a:rPr lang="fi-FI" dirty="0">
                <a:solidFill>
                  <a:srgbClr val="000000"/>
                </a:solidFill>
                <a:latin typeface="Arial Nova"/>
              </a:rPr>
              <a:t>Yhteistoimintasopimuksissa sovitut menettelytavat ja ohjeet</a:t>
            </a:r>
          </a:p>
          <a:p>
            <a:r>
              <a:rPr lang="fi-FI" dirty="0">
                <a:solidFill>
                  <a:srgbClr val="000000"/>
                </a:solidFill>
                <a:latin typeface="Arial Nova"/>
              </a:rPr>
              <a:t>Suorituksen johtaminen ja palkitseminen</a:t>
            </a:r>
          </a:p>
          <a:p>
            <a:endParaRPr lang="fi-FI" dirty="0">
              <a:solidFill>
                <a:srgbClr val="000000"/>
              </a:solidFill>
              <a:latin typeface="Arial Nova"/>
            </a:endParaRPr>
          </a:p>
        </p:txBody>
      </p:sp>
    </p:spTree>
    <p:extLst>
      <p:ext uri="{BB962C8B-B14F-4D97-AF65-F5344CB8AC3E}">
        <p14:creationId xmlns:p14="http://schemas.microsoft.com/office/powerpoint/2010/main" val="3841385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1153297" y="1178012"/>
            <a:ext cx="9472187" cy="4933638"/>
          </a:xfrm>
        </p:spPr>
        <p:txBody>
          <a:bodyPr>
            <a:normAutofit/>
          </a:bodyPr>
          <a:lstStyle/>
          <a:p>
            <a:r>
              <a:rPr lang="fi-FI" sz="2000" b="1" dirty="0">
                <a:solidFill>
                  <a:srgbClr val="000000"/>
                </a:solidFill>
                <a:latin typeface="Arial Nova"/>
              </a:rPr>
              <a:t>Työhyvinvoinnin ja työsuojelun käytännöt</a:t>
            </a:r>
            <a:endParaRPr lang="fi-FI" sz="2000" dirty="0">
              <a:solidFill>
                <a:srgbClr val="000000"/>
              </a:solidFill>
              <a:latin typeface="Arial Nova"/>
            </a:endParaRPr>
          </a:p>
          <a:p>
            <a:r>
              <a:rPr lang="fi-FI" sz="2000" dirty="0">
                <a:solidFill>
                  <a:srgbClr val="000000"/>
                </a:solidFill>
                <a:latin typeface="Arial Nova"/>
              </a:rPr>
              <a:t>Työterveyshuollon järjestäminen, työkyvyn tuen mallit, päihdeohjelma</a:t>
            </a:r>
          </a:p>
          <a:p>
            <a:r>
              <a:rPr lang="fi-FI" sz="2000" dirty="0">
                <a:solidFill>
                  <a:srgbClr val="000000"/>
                </a:solidFill>
                <a:latin typeface="Arial Nova"/>
              </a:rPr>
              <a:t>Työsuojeluun ja henkilöstön tasa-arvoiseen kohteluun liittyvät toimintatavat ja menettelytapaohjeet </a:t>
            </a:r>
          </a:p>
          <a:p>
            <a:r>
              <a:rPr lang="fi-FI" sz="2000" b="1" dirty="0">
                <a:solidFill>
                  <a:srgbClr val="000000"/>
                </a:solidFill>
                <a:latin typeface="Arial Nova"/>
              </a:rPr>
              <a:t>Palkkauksen ja palvelussuhteiden ehdot ja käytännöt</a:t>
            </a:r>
            <a:endParaRPr lang="fi-FI" sz="2000" dirty="0">
              <a:solidFill>
                <a:srgbClr val="000000"/>
              </a:solidFill>
              <a:latin typeface="Arial Nova"/>
            </a:endParaRPr>
          </a:p>
          <a:p>
            <a:r>
              <a:rPr lang="fi-FI" sz="2000" dirty="0">
                <a:solidFill>
                  <a:srgbClr val="000000"/>
                </a:solidFill>
                <a:latin typeface="Arial Nova"/>
              </a:rPr>
              <a:t>Palkan ja muiden palvelussuhteen ehtojen määrittely 1.1.2023 alkaen</a:t>
            </a:r>
          </a:p>
          <a:p>
            <a:r>
              <a:rPr lang="fi-FI" sz="2000" dirty="0">
                <a:solidFill>
                  <a:srgbClr val="000000"/>
                </a:solidFill>
                <a:latin typeface="Arial Nova"/>
              </a:rPr>
              <a:t>Kelpoisuusehdot, nimikkeet</a:t>
            </a:r>
          </a:p>
          <a:p>
            <a:r>
              <a:rPr lang="fi-FI" sz="2000" dirty="0">
                <a:solidFill>
                  <a:srgbClr val="000000"/>
                </a:solidFill>
                <a:latin typeface="Arial Nova"/>
              </a:rPr>
              <a:t>Työ-ja virkavapaisiin liittyvät käytännöt, vuosilomakäytännöt</a:t>
            </a:r>
          </a:p>
          <a:p>
            <a:r>
              <a:rPr lang="fi-FI" sz="2000" dirty="0">
                <a:solidFill>
                  <a:srgbClr val="000000"/>
                </a:solidFill>
                <a:latin typeface="Arial Nova"/>
              </a:rPr>
              <a:t>Paikalliset sopimukset, palkkaus-ja palkitsemisjärjestelmät, aineellisen ja aineettoman palkitsemisen käytännöt</a:t>
            </a:r>
          </a:p>
          <a:p>
            <a:endParaRPr lang="fi-FI" sz="2000" dirty="0"/>
          </a:p>
          <a:p>
            <a:endParaRPr lang="fi-FI" sz="2000" dirty="0"/>
          </a:p>
        </p:txBody>
      </p:sp>
    </p:spTree>
    <p:extLst>
      <p:ext uri="{BB962C8B-B14F-4D97-AF65-F5344CB8AC3E}">
        <p14:creationId xmlns:p14="http://schemas.microsoft.com/office/powerpoint/2010/main" val="3338159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250621" y="347309"/>
            <a:ext cx="7820426" cy="1161896"/>
          </a:xfrm>
        </p:spPr>
        <p:txBody>
          <a:bodyPr>
            <a:normAutofit/>
          </a:bodyPr>
          <a:lstStyle/>
          <a:p>
            <a:pPr algn="ctr"/>
            <a:r>
              <a:rPr lang="fi-FI" sz="4000" dirty="0"/>
              <a:t>Ehtovertailu - palvelussuhteet</a:t>
            </a:r>
          </a:p>
        </p:txBody>
      </p:sp>
      <p:sp>
        <p:nvSpPr>
          <p:cNvPr id="3" name="Sisällön paikkamerkki 2"/>
          <p:cNvSpPr>
            <a:spLocks noGrp="1"/>
          </p:cNvSpPr>
          <p:nvPr>
            <p:ph sz="half" idx="1"/>
          </p:nvPr>
        </p:nvSpPr>
        <p:spPr>
          <a:xfrm>
            <a:off x="1112108" y="1825625"/>
            <a:ext cx="3937687" cy="4351338"/>
          </a:xfrm>
        </p:spPr>
        <p:txBody>
          <a:bodyPr>
            <a:normAutofit fontScale="55000" lnSpcReduction="20000"/>
          </a:bodyPr>
          <a:lstStyle/>
          <a:p>
            <a:r>
              <a:rPr lang="fi-FI" b="1" dirty="0"/>
              <a:t>Sovellettavat työehtosopimukset</a:t>
            </a:r>
            <a:endParaRPr lang="fi-FI" dirty="0"/>
          </a:p>
          <a:p>
            <a:r>
              <a:rPr lang="fi-FI" b="1" dirty="0"/>
              <a:t>Työajat</a:t>
            </a:r>
            <a:endParaRPr lang="fi-FI" dirty="0"/>
          </a:p>
          <a:p>
            <a:r>
              <a:rPr lang="fi-FI" dirty="0"/>
              <a:t>Työaikamuodot</a:t>
            </a:r>
          </a:p>
          <a:p>
            <a:r>
              <a:rPr lang="fi-FI" dirty="0"/>
              <a:t>Työaikajärjestelyt</a:t>
            </a:r>
          </a:p>
          <a:p>
            <a:r>
              <a:rPr lang="fi-FI" dirty="0"/>
              <a:t>Työaikakirjanpito</a:t>
            </a:r>
          </a:p>
          <a:p>
            <a:r>
              <a:rPr lang="fi-FI" dirty="0"/>
              <a:t>Ylityökorvaukset</a:t>
            </a:r>
          </a:p>
          <a:p>
            <a:r>
              <a:rPr lang="fi-FI" b="1" dirty="0"/>
              <a:t>Vuosilomat</a:t>
            </a:r>
            <a:endParaRPr lang="fi-FI" dirty="0"/>
          </a:p>
          <a:p>
            <a:r>
              <a:rPr lang="fi-FI" dirty="0"/>
              <a:t>Vuosilomien määrät ja määräytyminen</a:t>
            </a:r>
          </a:p>
          <a:p>
            <a:r>
              <a:rPr lang="fi-FI" dirty="0"/>
              <a:t>Lomarahan maksukäytäntö</a:t>
            </a:r>
          </a:p>
          <a:p>
            <a:r>
              <a:rPr lang="fi-FI" dirty="0"/>
              <a:t>Säästövapaiden määrät</a:t>
            </a:r>
          </a:p>
          <a:p>
            <a:r>
              <a:rPr lang="fi-FI" b="1" dirty="0"/>
              <a:t>Sairauspoissaolot</a:t>
            </a:r>
            <a:endParaRPr lang="fi-FI" dirty="0"/>
          </a:p>
          <a:p>
            <a:r>
              <a:rPr lang="fi-FI" dirty="0"/>
              <a:t>Työtapaturmat</a:t>
            </a:r>
          </a:p>
          <a:p>
            <a:r>
              <a:rPr lang="fi-FI" dirty="0"/>
              <a:t>Ammattitaudit</a:t>
            </a:r>
          </a:p>
          <a:p>
            <a:r>
              <a:rPr lang="fi-FI" dirty="0"/>
              <a:t>Työkyvyttömyyseläkkeet</a:t>
            </a:r>
          </a:p>
          <a:p>
            <a:endParaRPr lang="fi-FI" dirty="0"/>
          </a:p>
        </p:txBody>
      </p:sp>
      <p:sp>
        <p:nvSpPr>
          <p:cNvPr id="4" name="Sisällön paikkamerkki 3"/>
          <p:cNvSpPr>
            <a:spLocks noGrp="1"/>
          </p:cNvSpPr>
          <p:nvPr>
            <p:ph sz="half" idx="2"/>
          </p:nvPr>
        </p:nvSpPr>
        <p:spPr>
          <a:xfrm>
            <a:off x="5626443" y="1825625"/>
            <a:ext cx="6228101" cy="4351338"/>
          </a:xfrm>
        </p:spPr>
        <p:txBody>
          <a:bodyPr>
            <a:normAutofit fontScale="55000" lnSpcReduction="20000"/>
          </a:bodyPr>
          <a:lstStyle/>
          <a:p>
            <a:r>
              <a:rPr lang="fi-FI" b="1" dirty="0"/>
              <a:t>Palkalliset ja palkattomat työ-ja virkavapaat</a:t>
            </a:r>
            <a:endParaRPr lang="fi-FI" dirty="0"/>
          </a:p>
          <a:p>
            <a:r>
              <a:rPr lang="fi-FI" dirty="0"/>
              <a:t>Perhevapaat</a:t>
            </a:r>
          </a:p>
          <a:p>
            <a:r>
              <a:rPr lang="fi-FI" dirty="0"/>
              <a:t>Opintovapaat</a:t>
            </a:r>
          </a:p>
          <a:p>
            <a:r>
              <a:rPr lang="fi-FI" dirty="0"/>
              <a:t>Vuorotteluvapaat</a:t>
            </a:r>
          </a:p>
          <a:p>
            <a:r>
              <a:rPr lang="fi-FI" dirty="0"/>
              <a:t>Muut poissaolot ja vapaat (merkkipäivät, luottamustehtävät ym.)</a:t>
            </a:r>
          </a:p>
          <a:p>
            <a:r>
              <a:rPr lang="fi-FI" b="1" dirty="0"/>
              <a:t>Eläke-edut</a:t>
            </a:r>
            <a:endParaRPr lang="fi-FI" dirty="0"/>
          </a:p>
          <a:p>
            <a:r>
              <a:rPr lang="fi-FI" dirty="0"/>
              <a:t>Lakisääteiset eläke-edut</a:t>
            </a:r>
          </a:p>
          <a:p>
            <a:r>
              <a:rPr lang="fi-FI" dirty="0"/>
              <a:t>Muut eläköitymiseen liittyvät tiedot</a:t>
            </a:r>
          </a:p>
          <a:p>
            <a:r>
              <a:rPr lang="fi-FI" b="1" dirty="0"/>
              <a:t>Sovellettavat työehtosopimukset</a:t>
            </a:r>
            <a:endParaRPr lang="fi-FI" dirty="0"/>
          </a:p>
          <a:p>
            <a:r>
              <a:rPr lang="fi-FI" b="1" dirty="0"/>
              <a:t>Henkilöstöön liittyvät erimielisyydet</a:t>
            </a:r>
            <a:endParaRPr lang="fi-FI" dirty="0"/>
          </a:p>
          <a:p>
            <a:r>
              <a:rPr lang="fi-FI" dirty="0"/>
              <a:t>Aikaisemmat ja meneillään olevat erimielisyydet ja oikeudenkäynnit (selvitetään taso)</a:t>
            </a:r>
          </a:p>
          <a:p>
            <a:pPr marL="0" indent="0">
              <a:buNone/>
            </a:pPr>
            <a:endParaRPr lang="fi-FI" dirty="0"/>
          </a:p>
        </p:txBody>
      </p:sp>
    </p:spTree>
    <p:extLst>
      <p:ext uri="{BB962C8B-B14F-4D97-AF65-F5344CB8AC3E}">
        <p14:creationId xmlns:p14="http://schemas.microsoft.com/office/powerpoint/2010/main" val="1074020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614605" y="320675"/>
            <a:ext cx="7820426" cy="1325563"/>
          </a:xfrm>
        </p:spPr>
        <p:txBody>
          <a:bodyPr>
            <a:normAutofit/>
          </a:bodyPr>
          <a:lstStyle/>
          <a:p>
            <a:r>
              <a:rPr lang="fi-FI" sz="4000" b="1" dirty="0"/>
              <a:t>Ehtovertailu - palkkarakenne</a:t>
            </a:r>
            <a:endParaRPr lang="fi-FI" sz="4000" dirty="0"/>
          </a:p>
        </p:txBody>
      </p:sp>
      <p:sp>
        <p:nvSpPr>
          <p:cNvPr id="3" name="Sisällön paikkamerkki 2"/>
          <p:cNvSpPr>
            <a:spLocks noGrp="1"/>
          </p:cNvSpPr>
          <p:nvPr>
            <p:ph idx="1"/>
          </p:nvPr>
        </p:nvSpPr>
        <p:spPr>
          <a:xfrm>
            <a:off x="1934202" y="1760311"/>
            <a:ext cx="4005279" cy="4351338"/>
          </a:xfrm>
        </p:spPr>
        <p:txBody>
          <a:bodyPr>
            <a:normAutofit/>
          </a:bodyPr>
          <a:lstStyle/>
          <a:p>
            <a:endParaRPr lang="fi-FI" sz="1600" dirty="0">
              <a:solidFill>
                <a:srgbClr val="000000"/>
              </a:solidFill>
              <a:latin typeface="Arial Nova"/>
            </a:endParaRPr>
          </a:p>
          <a:p>
            <a:r>
              <a:rPr lang="fi-FI" sz="1800" b="1" dirty="0">
                <a:solidFill>
                  <a:srgbClr val="000000"/>
                </a:solidFill>
                <a:latin typeface="Arial Nova"/>
              </a:rPr>
              <a:t>Tehtäväkohtainen palkka</a:t>
            </a:r>
            <a:endParaRPr lang="fi-FI" sz="1800" dirty="0">
              <a:solidFill>
                <a:srgbClr val="000000"/>
              </a:solidFill>
              <a:latin typeface="Arial Nova"/>
            </a:endParaRPr>
          </a:p>
          <a:p>
            <a:r>
              <a:rPr lang="fi-FI" sz="1800" b="1" dirty="0">
                <a:solidFill>
                  <a:srgbClr val="000000"/>
                </a:solidFill>
                <a:latin typeface="Arial Nova"/>
              </a:rPr>
              <a:t>Työkokemuslisät tai ammattilisät</a:t>
            </a:r>
            <a:endParaRPr lang="fi-FI" sz="1800" dirty="0">
              <a:solidFill>
                <a:srgbClr val="000000"/>
              </a:solidFill>
              <a:latin typeface="Arial Nova"/>
            </a:endParaRPr>
          </a:p>
          <a:p>
            <a:r>
              <a:rPr lang="fi-FI" sz="1800" dirty="0">
                <a:solidFill>
                  <a:srgbClr val="000000"/>
                </a:solidFill>
                <a:latin typeface="Arial Nova"/>
              </a:rPr>
              <a:t>kriteerit</a:t>
            </a:r>
          </a:p>
          <a:p>
            <a:r>
              <a:rPr lang="fi-FI" sz="1800" b="1" dirty="0">
                <a:solidFill>
                  <a:srgbClr val="000000"/>
                </a:solidFill>
                <a:latin typeface="Arial Nova"/>
              </a:rPr>
              <a:t>Henkilökohtaiset lisät </a:t>
            </a:r>
            <a:endParaRPr lang="fi-FI" sz="1800" dirty="0">
              <a:solidFill>
                <a:srgbClr val="000000"/>
              </a:solidFill>
              <a:latin typeface="Arial Nova"/>
            </a:endParaRPr>
          </a:p>
          <a:p>
            <a:r>
              <a:rPr lang="fi-FI" sz="1800" dirty="0">
                <a:solidFill>
                  <a:srgbClr val="000000"/>
                </a:solidFill>
                <a:latin typeface="Arial Nova"/>
              </a:rPr>
              <a:t>henkilökohtaiseen lisään perustuvat kriteerit (TSA-järjestelmä)</a:t>
            </a:r>
          </a:p>
          <a:p>
            <a:r>
              <a:rPr lang="fi-FI" sz="1800" dirty="0">
                <a:solidFill>
                  <a:srgbClr val="000000"/>
                </a:solidFill>
                <a:latin typeface="Arial Nova"/>
              </a:rPr>
              <a:t>Kielilisät</a:t>
            </a:r>
          </a:p>
          <a:p>
            <a:r>
              <a:rPr lang="fi-FI" sz="1800" b="1" dirty="0">
                <a:solidFill>
                  <a:srgbClr val="000000"/>
                </a:solidFill>
                <a:latin typeface="Arial Nova"/>
              </a:rPr>
              <a:t>Määrävuosilisät</a:t>
            </a:r>
            <a:endParaRPr lang="fi-FI" sz="1800" dirty="0">
              <a:solidFill>
                <a:srgbClr val="000000"/>
              </a:solidFill>
              <a:latin typeface="Arial Nova"/>
            </a:endParaRPr>
          </a:p>
          <a:p>
            <a:r>
              <a:rPr lang="fi-FI" sz="1800" b="1" dirty="0">
                <a:solidFill>
                  <a:srgbClr val="000000"/>
                </a:solidFill>
                <a:latin typeface="Arial Nova"/>
              </a:rPr>
              <a:t>Erillislisät</a:t>
            </a:r>
            <a:endParaRPr lang="fi-FI" sz="1800" dirty="0">
              <a:solidFill>
                <a:srgbClr val="000000"/>
              </a:solidFill>
              <a:latin typeface="Arial Nova"/>
            </a:endParaRPr>
          </a:p>
          <a:p>
            <a:endParaRPr lang="fi-FI" sz="3200" dirty="0">
              <a:solidFill>
                <a:srgbClr val="000000"/>
              </a:solidFill>
              <a:latin typeface="Arial Nova"/>
            </a:endParaRPr>
          </a:p>
          <a:p>
            <a:endParaRPr lang="fi-FI" dirty="0"/>
          </a:p>
        </p:txBody>
      </p:sp>
      <p:sp>
        <p:nvSpPr>
          <p:cNvPr id="4" name="Tekstiruutu 3"/>
          <p:cNvSpPr txBox="1"/>
          <p:nvPr/>
        </p:nvSpPr>
        <p:spPr>
          <a:xfrm>
            <a:off x="6503333" y="2050267"/>
            <a:ext cx="4481384" cy="3416320"/>
          </a:xfrm>
          <a:prstGeom prst="rect">
            <a:avLst/>
          </a:prstGeom>
          <a:noFill/>
        </p:spPr>
        <p:txBody>
          <a:bodyPr wrap="square" rtlCol="0">
            <a:spAutoFit/>
          </a:bodyPr>
          <a:lstStyle/>
          <a:p>
            <a:r>
              <a:rPr lang="fi-FI" dirty="0">
                <a:solidFill>
                  <a:srgbClr val="000000"/>
                </a:solidFill>
                <a:latin typeface="Arial" panose="020B0604020202020204" pitchFamily="34" charset="0"/>
              </a:rPr>
              <a:t>•</a:t>
            </a:r>
            <a:r>
              <a:rPr lang="fi-FI" b="1" dirty="0">
                <a:solidFill>
                  <a:srgbClr val="000000"/>
                </a:solidFill>
                <a:latin typeface="Arial Nova"/>
              </a:rPr>
              <a:t>Palkkiot</a:t>
            </a:r>
            <a:endParaRPr lang="fi-FI" dirty="0">
              <a:solidFill>
                <a:srgbClr val="000000"/>
              </a:solidFill>
              <a:latin typeface="Arial Nova"/>
            </a:endParaRPr>
          </a:p>
          <a:p>
            <a:r>
              <a:rPr lang="fi-FI" dirty="0">
                <a:solidFill>
                  <a:srgbClr val="000000"/>
                </a:solidFill>
                <a:latin typeface="Arial" panose="020B0604020202020204" pitchFamily="34" charset="0"/>
              </a:rPr>
              <a:t>•</a:t>
            </a:r>
            <a:r>
              <a:rPr lang="fi-FI" dirty="0">
                <a:solidFill>
                  <a:srgbClr val="000000"/>
                </a:solidFill>
                <a:latin typeface="Arial Nova"/>
              </a:rPr>
              <a:t>Esim. toimenpide/käyntipalkkiot tai todistus/lausuntopalkkiot</a:t>
            </a:r>
          </a:p>
          <a:p>
            <a:r>
              <a:rPr lang="fi-FI" dirty="0">
                <a:solidFill>
                  <a:srgbClr val="000000"/>
                </a:solidFill>
                <a:latin typeface="Arial" panose="020B0604020202020204" pitchFamily="34" charset="0"/>
              </a:rPr>
              <a:t>•</a:t>
            </a:r>
            <a:r>
              <a:rPr lang="fi-FI" b="1" dirty="0">
                <a:solidFill>
                  <a:srgbClr val="000000"/>
                </a:solidFill>
                <a:latin typeface="Arial Nova"/>
              </a:rPr>
              <a:t>Rekrytointilisä, syrjäseutulisä</a:t>
            </a:r>
            <a:endParaRPr lang="fi-FI" dirty="0">
              <a:solidFill>
                <a:srgbClr val="000000"/>
              </a:solidFill>
              <a:latin typeface="Arial Nova"/>
            </a:endParaRPr>
          </a:p>
          <a:p>
            <a:r>
              <a:rPr lang="fi-FI" dirty="0">
                <a:solidFill>
                  <a:srgbClr val="000000"/>
                </a:solidFill>
                <a:latin typeface="Arial" panose="020B0604020202020204" pitchFamily="34" charset="0"/>
              </a:rPr>
              <a:t>•</a:t>
            </a:r>
            <a:r>
              <a:rPr lang="fi-FI" dirty="0">
                <a:solidFill>
                  <a:srgbClr val="000000"/>
                </a:solidFill>
                <a:latin typeface="Arial Nova"/>
              </a:rPr>
              <a:t>kriteerit</a:t>
            </a:r>
          </a:p>
          <a:p>
            <a:r>
              <a:rPr lang="fi-FI" dirty="0">
                <a:solidFill>
                  <a:srgbClr val="000000"/>
                </a:solidFill>
                <a:latin typeface="Arial" panose="020B0604020202020204" pitchFamily="34" charset="0"/>
              </a:rPr>
              <a:t>•</a:t>
            </a:r>
            <a:r>
              <a:rPr lang="fi-FI" b="1" dirty="0">
                <a:solidFill>
                  <a:srgbClr val="000000"/>
                </a:solidFill>
                <a:latin typeface="Arial Nova"/>
              </a:rPr>
              <a:t>Paikalliseen sopimukseen perustuvat lisät </a:t>
            </a:r>
            <a:endParaRPr lang="fi-FI" dirty="0">
              <a:solidFill>
                <a:srgbClr val="000000"/>
              </a:solidFill>
              <a:latin typeface="Arial Nova"/>
            </a:endParaRPr>
          </a:p>
          <a:p>
            <a:r>
              <a:rPr lang="fi-FI" dirty="0">
                <a:solidFill>
                  <a:srgbClr val="000000"/>
                </a:solidFill>
                <a:latin typeface="Arial" panose="020B0604020202020204" pitchFamily="34" charset="0"/>
              </a:rPr>
              <a:t>•</a:t>
            </a:r>
            <a:r>
              <a:rPr lang="fi-FI" b="1" dirty="0">
                <a:solidFill>
                  <a:srgbClr val="000000"/>
                </a:solidFill>
                <a:latin typeface="Arial Nova"/>
              </a:rPr>
              <a:t>Muut korvaukset</a:t>
            </a:r>
            <a:endParaRPr lang="fi-FI" dirty="0">
              <a:solidFill>
                <a:srgbClr val="000000"/>
              </a:solidFill>
              <a:latin typeface="Arial Nova"/>
            </a:endParaRPr>
          </a:p>
          <a:p>
            <a:r>
              <a:rPr lang="fi-FI" dirty="0">
                <a:solidFill>
                  <a:srgbClr val="000000"/>
                </a:solidFill>
                <a:latin typeface="Arial" panose="020B0604020202020204" pitchFamily="34" charset="0"/>
              </a:rPr>
              <a:t>•</a:t>
            </a:r>
            <a:r>
              <a:rPr lang="fi-FI" dirty="0">
                <a:solidFill>
                  <a:srgbClr val="000000"/>
                </a:solidFill>
                <a:latin typeface="Arial Nova"/>
              </a:rPr>
              <a:t>Luottamusmieskorvaukset</a:t>
            </a:r>
          </a:p>
          <a:p>
            <a:r>
              <a:rPr lang="fi-FI" dirty="0">
                <a:solidFill>
                  <a:srgbClr val="000000"/>
                </a:solidFill>
                <a:latin typeface="Arial" panose="020B0604020202020204" pitchFamily="34" charset="0"/>
              </a:rPr>
              <a:t>•</a:t>
            </a:r>
            <a:r>
              <a:rPr lang="fi-FI" dirty="0">
                <a:solidFill>
                  <a:srgbClr val="000000"/>
                </a:solidFill>
                <a:latin typeface="Arial Nova"/>
              </a:rPr>
              <a:t>Työsuojeluvaltuutetunkorvaukset</a:t>
            </a:r>
          </a:p>
          <a:p>
            <a:r>
              <a:rPr lang="fi-FI" dirty="0">
                <a:solidFill>
                  <a:srgbClr val="000000"/>
                </a:solidFill>
                <a:latin typeface="Arial" panose="020B0604020202020204" pitchFamily="34" charset="0"/>
              </a:rPr>
              <a:t>•</a:t>
            </a:r>
            <a:r>
              <a:rPr lang="fi-FI" b="1" dirty="0">
                <a:solidFill>
                  <a:srgbClr val="000000"/>
                </a:solidFill>
                <a:latin typeface="Arial Nova"/>
              </a:rPr>
              <a:t>Tulospalkkaus</a:t>
            </a:r>
            <a:endParaRPr lang="fi-FI" dirty="0">
              <a:solidFill>
                <a:srgbClr val="000000"/>
              </a:solidFill>
              <a:latin typeface="Arial Nova"/>
            </a:endParaRPr>
          </a:p>
          <a:p>
            <a:r>
              <a:rPr lang="fi-FI" dirty="0">
                <a:solidFill>
                  <a:srgbClr val="000000"/>
                </a:solidFill>
                <a:latin typeface="Arial" panose="020B0604020202020204" pitchFamily="34" charset="0"/>
              </a:rPr>
              <a:t>•</a:t>
            </a:r>
            <a:r>
              <a:rPr lang="fi-FI" dirty="0">
                <a:solidFill>
                  <a:srgbClr val="000000"/>
                </a:solidFill>
                <a:latin typeface="Arial Nova"/>
              </a:rPr>
              <a:t>Kertapalkkiot</a:t>
            </a:r>
          </a:p>
        </p:txBody>
      </p:sp>
    </p:spTree>
    <p:extLst>
      <p:ext uri="{BB962C8B-B14F-4D97-AF65-F5344CB8AC3E}">
        <p14:creationId xmlns:p14="http://schemas.microsoft.com/office/powerpoint/2010/main" val="963424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383786" y="434748"/>
            <a:ext cx="9686668" cy="1325563"/>
          </a:xfrm>
        </p:spPr>
        <p:txBody>
          <a:bodyPr>
            <a:normAutofit/>
          </a:bodyPr>
          <a:lstStyle/>
          <a:p>
            <a:r>
              <a:rPr lang="fi-FI" sz="4000" b="1" dirty="0"/>
              <a:t>Ehtovertailu - siirtyvä osaamispääoma</a:t>
            </a:r>
            <a:endParaRPr lang="fi-FI" sz="4000" dirty="0"/>
          </a:p>
        </p:txBody>
      </p:sp>
      <p:sp>
        <p:nvSpPr>
          <p:cNvPr id="3" name="Sisällön paikkamerkki 2"/>
          <p:cNvSpPr>
            <a:spLocks noGrp="1"/>
          </p:cNvSpPr>
          <p:nvPr>
            <p:ph idx="1"/>
          </p:nvPr>
        </p:nvSpPr>
        <p:spPr>
          <a:xfrm>
            <a:off x="1301578" y="1760311"/>
            <a:ext cx="9323906" cy="4351338"/>
          </a:xfrm>
        </p:spPr>
        <p:txBody>
          <a:bodyPr>
            <a:normAutofit fontScale="85000" lnSpcReduction="20000"/>
          </a:bodyPr>
          <a:lstStyle/>
          <a:p>
            <a:endParaRPr lang="fi-FI" sz="1600" dirty="0">
              <a:solidFill>
                <a:srgbClr val="000000"/>
              </a:solidFill>
              <a:latin typeface="Arial Nova"/>
            </a:endParaRPr>
          </a:p>
          <a:p>
            <a:r>
              <a:rPr lang="fi-FI" b="1" dirty="0">
                <a:solidFill>
                  <a:srgbClr val="000000"/>
                </a:solidFill>
                <a:latin typeface="Arial Nova"/>
              </a:rPr>
              <a:t>Koulutus</a:t>
            </a:r>
            <a:endParaRPr lang="fi-FI" dirty="0">
              <a:solidFill>
                <a:srgbClr val="000000"/>
              </a:solidFill>
              <a:latin typeface="Arial Nova"/>
            </a:endParaRPr>
          </a:p>
          <a:p>
            <a:r>
              <a:rPr lang="fi-FI" dirty="0">
                <a:solidFill>
                  <a:srgbClr val="000000"/>
                </a:solidFill>
                <a:latin typeface="Arial Nova"/>
              </a:rPr>
              <a:t>Peruskoulutus</a:t>
            </a:r>
          </a:p>
          <a:p>
            <a:r>
              <a:rPr lang="fi-FI" dirty="0">
                <a:solidFill>
                  <a:srgbClr val="000000"/>
                </a:solidFill>
                <a:latin typeface="Arial Nova"/>
              </a:rPr>
              <a:t>Muu tutkintoon johtava koulutus</a:t>
            </a:r>
          </a:p>
          <a:p>
            <a:r>
              <a:rPr lang="fi-FI" b="1" dirty="0">
                <a:solidFill>
                  <a:srgbClr val="000000"/>
                </a:solidFill>
                <a:latin typeface="Arial Nova"/>
              </a:rPr>
              <a:t>Erikoisosaaminen</a:t>
            </a:r>
            <a:endParaRPr lang="fi-FI" dirty="0">
              <a:solidFill>
                <a:srgbClr val="000000"/>
              </a:solidFill>
              <a:latin typeface="Arial Nova"/>
            </a:endParaRPr>
          </a:p>
          <a:p>
            <a:r>
              <a:rPr lang="fi-FI" dirty="0">
                <a:solidFill>
                  <a:srgbClr val="000000"/>
                </a:solidFill>
                <a:latin typeface="Arial Nova"/>
              </a:rPr>
              <a:t>Ammatilliset täydennyskoulutukset</a:t>
            </a:r>
          </a:p>
          <a:p>
            <a:r>
              <a:rPr lang="fi-FI" dirty="0">
                <a:solidFill>
                  <a:srgbClr val="000000"/>
                </a:solidFill>
                <a:latin typeface="Arial Nova"/>
              </a:rPr>
              <a:t>Erikoistumiskoulutukset</a:t>
            </a:r>
          </a:p>
          <a:p>
            <a:r>
              <a:rPr lang="fi-FI" dirty="0">
                <a:solidFill>
                  <a:srgbClr val="000000"/>
                </a:solidFill>
                <a:latin typeface="Arial Nova"/>
              </a:rPr>
              <a:t>Muu erikoisosaaminen</a:t>
            </a:r>
          </a:p>
          <a:p>
            <a:r>
              <a:rPr lang="fi-FI" b="1" dirty="0">
                <a:solidFill>
                  <a:srgbClr val="000000"/>
                </a:solidFill>
                <a:latin typeface="Arial Nova"/>
              </a:rPr>
              <a:t>Pätevyydet </a:t>
            </a:r>
            <a:r>
              <a:rPr lang="fi-FI" dirty="0">
                <a:solidFill>
                  <a:srgbClr val="000000"/>
                </a:solidFill>
                <a:latin typeface="Arial Nova"/>
              </a:rPr>
              <a:t>(mm. lääkehoidon osaaminen ja -luvat, erilaiset kortit ym.)</a:t>
            </a:r>
          </a:p>
          <a:p>
            <a:r>
              <a:rPr lang="fi-FI" b="1" dirty="0">
                <a:solidFill>
                  <a:srgbClr val="000000"/>
                </a:solidFill>
                <a:latin typeface="Arial Nova"/>
              </a:rPr>
              <a:t>Kielitaito</a:t>
            </a:r>
            <a:endParaRPr lang="fi-FI" dirty="0">
              <a:solidFill>
                <a:srgbClr val="000000"/>
              </a:solidFill>
              <a:latin typeface="Arial Nova"/>
            </a:endParaRPr>
          </a:p>
          <a:p>
            <a:r>
              <a:rPr lang="fi-FI" b="1" dirty="0">
                <a:solidFill>
                  <a:srgbClr val="000000"/>
                </a:solidFill>
                <a:latin typeface="Arial Nova"/>
              </a:rPr>
              <a:t>Koulutukseen käytetty määräraha </a:t>
            </a:r>
            <a:r>
              <a:rPr lang="fi-FI" dirty="0">
                <a:solidFill>
                  <a:srgbClr val="000000"/>
                </a:solidFill>
                <a:latin typeface="Arial Nova"/>
              </a:rPr>
              <a:t>(määrättynä ajanjaksona)</a:t>
            </a:r>
          </a:p>
          <a:p>
            <a:endParaRPr lang="fi-FI" dirty="0"/>
          </a:p>
        </p:txBody>
      </p:sp>
    </p:spTree>
    <p:extLst>
      <p:ext uri="{BB962C8B-B14F-4D97-AF65-F5344CB8AC3E}">
        <p14:creationId xmlns:p14="http://schemas.microsoft.com/office/powerpoint/2010/main" val="1189815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120346" y="267409"/>
            <a:ext cx="7820426" cy="1325563"/>
          </a:xfrm>
        </p:spPr>
        <p:txBody>
          <a:bodyPr>
            <a:normAutofit/>
          </a:bodyPr>
          <a:lstStyle/>
          <a:p>
            <a:r>
              <a:rPr lang="fi-FI" sz="4000" b="1" dirty="0">
                <a:solidFill>
                  <a:srgbClr val="000000"/>
                </a:solidFill>
                <a:latin typeface="Arial Nova"/>
              </a:rPr>
              <a:t>Ehtovertailu - henkilöstöedut</a:t>
            </a:r>
            <a:endParaRPr lang="fi-FI" sz="4000" dirty="0"/>
          </a:p>
        </p:txBody>
      </p:sp>
      <p:sp>
        <p:nvSpPr>
          <p:cNvPr id="3" name="Sisällön paikkamerkki 2"/>
          <p:cNvSpPr>
            <a:spLocks noGrp="1"/>
          </p:cNvSpPr>
          <p:nvPr>
            <p:ph idx="1"/>
          </p:nvPr>
        </p:nvSpPr>
        <p:spPr>
          <a:xfrm>
            <a:off x="1120346" y="1893476"/>
            <a:ext cx="4654378" cy="4351338"/>
          </a:xfrm>
        </p:spPr>
        <p:txBody>
          <a:bodyPr>
            <a:normAutofit/>
          </a:bodyPr>
          <a:lstStyle/>
          <a:p>
            <a:r>
              <a:rPr lang="fi-FI" sz="1800" b="1" dirty="0">
                <a:solidFill>
                  <a:srgbClr val="000000"/>
                </a:solidFill>
                <a:latin typeface="Arial Nova"/>
              </a:rPr>
              <a:t>Työkykyä edistävät työsuhde-edut</a:t>
            </a:r>
            <a:endParaRPr lang="fi-FI" sz="1800" dirty="0">
              <a:solidFill>
                <a:srgbClr val="000000"/>
              </a:solidFill>
              <a:latin typeface="Arial Nova"/>
            </a:endParaRPr>
          </a:p>
          <a:p>
            <a:r>
              <a:rPr lang="fi-FI" sz="1800" dirty="0">
                <a:solidFill>
                  <a:srgbClr val="000000"/>
                </a:solidFill>
                <a:latin typeface="Arial Nova"/>
              </a:rPr>
              <a:t>Liikunta ja kulttuurisetelit</a:t>
            </a:r>
          </a:p>
          <a:p>
            <a:r>
              <a:rPr lang="fi-FI" sz="1800" dirty="0">
                <a:solidFill>
                  <a:srgbClr val="000000"/>
                </a:solidFill>
                <a:latin typeface="Arial Nova"/>
              </a:rPr>
              <a:t>Työnantajan tarjoamat liikuntamahdollisuudet</a:t>
            </a:r>
          </a:p>
          <a:p>
            <a:r>
              <a:rPr lang="fi-FI" sz="1800" dirty="0">
                <a:solidFill>
                  <a:srgbClr val="000000"/>
                </a:solidFill>
                <a:latin typeface="Arial Nova"/>
              </a:rPr>
              <a:t>Elintapaohjaus</a:t>
            </a:r>
          </a:p>
          <a:p>
            <a:r>
              <a:rPr lang="fi-FI" sz="1800" b="1" dirty="0">
                <a:solidFill>
                  <a:srgbClr val="000000"/>
                </a:solidFill>
                <a:latin typeface="Arial Nova"/>
              </a:rPr>
              <a:t>Autoetu</a:t>
            </a:r>
            <a:endParaRPr lang="fi-FI" sz="1800" dirty="0">
              <a:solidFill>
                <a:srgbClr val="000000"/>
              </a:solidFill>
              <a:latin typeface="Arial Nova"/>
            </a:endParaRPr>
          </a:p>
          <a:p>
            <a:r>
              <a:rPr lang="fi-FI" sz="1800" b="1" dirty="0">
                <a:solidFill>
                  <a:srgbClr val="000000"/>
                </a:solidFill>
                <a:latin typeface="Arial Nova"/>
              </a:rPr>
              <a:t>Työmatkaetuudet</a:t>
            </a:r>
            <a:endParaRPr lang="fi-FI" sz="1800" dirty="0">
              <a:solidFill>
                <a:srgbClr val="000000"/>
              </a:solidFill>
              <a:latin typeface="Arial Nova"/>
            </a:endParaRPr>
          </a:p>
          <a:p>
            <a:r>
              <a:rPr lang="fi-FI" sz="1800" b="1" dirty="0">
                <a:solidFill>
                  <a:srgbClr val="000000"/>
                </a:solidFill>
                <a:latin typeface="Arial Nova"/>
              </a:rPr>
              <a:t>Pysäköintietuudet</a:t>
            </a:r>
            <a:endParaRPr lang="fi-FI" sz="1800" dirty="0">
              <a:solidFill>
                <a:srgbClr val="000000"/>
              </a:solidFill>
              <a:latin typeface="Arial Nova"/>
            </a:endParaRPr>
          </a:p>
          <a:p>
            <a:r>
              <a:rPr lang="fi-FI" sz="1800" b="1" dirty="0">
                <a:solidFill>
                  <a:srgbClr val="000000"/>
                </a:solidFill>
                <a:latin typeface="Arial Nova"/>
              </a:rPr>
              <a:t>Matkapuhelinetuudet</a:t>
            </a:r>
            <a:endParaRPr lang="fi-FI" sz="1800" dirty="0">
              <a:solidFill>
                <a:srgbClr val="000000"/>
              </a:solidFill>
              <a:latin typeface="Arial Nova"/>
            </a:endParaRPr>
          </a:p>
          <a:p>
            <a:endParaRPr lang="fi-FI" sz="4000" dirty="0">
              <a:solidFill>
                <a:srgbClr val="000000"/>
              </a:solidFill>
              <a:latin typeface="Arial Nova"/>
            </a:endParaRPr>
          </a:p>
          <a:p>
            <a:endParaRPr lang="fi-FI" sz="4000" dirty="0"/>
          </a:p>
        </p:txBody>
      </p:sp>
      <p:sp>
        <p:nvSpPr>
          <p:cNvPr id="4" name="Tekstiruutu 3"/>
          <p:cNvSpPr txBox="1"/>
          <p:nvPr/>
        </p:nvSpPr>
        <p:spPr>
          <a:xfrm>
            <a:off x="6260757" y="1859339"/>
            <a:ext cx="4934465" cy="3139321"/>
          </a:xfrm>
          <a:prstGeom prst="rect">
            <a:avLst/>
          </a:prstGeom>
          <a:noFill/>
        </p:spPr>
        <p:txBody>
          <a:bodyPr wrap="square" rtlCol="0">
            <a:spAutoFit/>
          </a:bodyPr>
          <a:lstStyle/>
          <a:p>
            <a:pPr marL="285750" indent="-285750">
              <a:buFont typeface="Arial" panose="020B0604020202020204" pitchFamily="34" charset="0"/>
              <a:buChar char="•"/>
            </a:pPr>
            <a:r>
              <a:rPr lang="fi-FI" b="1" dirty="0">
                <a:solidFill>
                  <a:srgbClr val="000000"/>
                </a:solidFill>
                <a:latin typeface="Arial Nova"/>
              </a:rPr>
              <a:t>Henkilöstöruokailu</a:t>
            </a:r>
            <a:endParaRPr lang="fi-FI" dirty="0">
              <a:solidFill>
                <a:srgbClr val="000000"/>
              </a:solidFill>
              <a:latin typeface="Arial Nova"/>
            </a:endParaRPr>
          </a:p>
          <a:p>
            <a:pPr marL="285750" indent="-285750">
              <a:buFont typeface="Arial" panose="020B0604020202020204" pitchFamily="34" charset="0"/>
              <a:buChar char="•"/>
            </a:pPr>
            <a:r>
              <a:rPr lang="fi-FI" dirty="0">
                <a:solidFill>
                  <a:srgbClr val="000000"/>
                </a:solidFill>
                <a:latin typeface="Arial Nova"/>
              </a:rPr>
              <a:t>Lounaspassit, -setelit, työpaikkaruokailut</a:t>
            </a:r>
          </a:p>
          <a:p>
            <a:pPr marL="285750" indent="-285750">
              <a:buFont typeface="Arial" panose="020B0604020202020204" pitchFamily="34" charset="0"/>
              <a:buChar char="•"/>
            </a:pPr>
            <a:r>
              <a:rPr lang="fi-FI" b="1" dirty="0">
                <a:solidFill>
                  <a:srgbClr val="000000"/>
                </a:solidFill>
                <a:latin typeface="Arial Nova"/>
              </a:rPr>
              <a:t>Muistamiskäytännöt</a:t>
            </a:r>
            <a:endParaRPr lang="fi-FI" dirty="0">
              <a:solidFill>
                <a:srgbClr val="000000"/>
              </a:solidFill>
              <a:latin typeface="Arial Nova"/>
            </a:endParaRPr>
          </a:p>
          <a:p>
            <a:pPr marL="285750" indent="-285750">
              <a:buFont typeface="Arial" panose="020B0604020202020204" pitchFamily="34" charset="0"/>
              <a:buChar char="•"/>
            </a:pPr>
            <a:r>
              <a:rPr lang="fi-FI" dirty="0">
                <a:solidFill>
                  <a:srgbClr val="000000"/>
                </a:solidFill>
                <a:latin typeface="Arial Nova"/>
              </a:rPr>
              <a:t>Merkkipäivät</a:t>
            </a:r>
          </a:p>
          <a:p>
            <a:pPr marL="285750" indent="-285750">
              <a:buFont typeface="Arial" panose="020B0604020202020204" pitchFamily="34" charset="0"/>
              <a:buChar char="•"/>
            </a:pPr>
            <a:r>
              <a:rPr lang="fi-FI" dirty="0">
                <a:solidFill>
                  <a:srgbClr val="000000"/>
                </a:solidFill>
                <a:latin typeface="Arial Nova"/>
              </a:rPr>
              <a:t>Ansiomerkit</a:t>
            </a:r>
          </a:p>
          <a:p>
            <a:pPr marL="285750" indent="-285750">
              <a:buFont typeface="Arial" panose="020B0604020202020204" pitchFamily="34" charset="0"/>
              <a:buChar char="•"/>
            </a:pPr>
            <a:r>
              <a:rPr lang="fi-FI" b="1" dirty="0">
                <a:solidFill>
                  <a:srgbClr val="000000"/>
                </a:solidFill>
                <a:latin typeface="Arial Nova"/>
              </a:rPr>
              <a:t>Muut työnantajan neuvottelemat etuudet</a:t>
            </a:r>
            <a:endParaRPr lang="fi-FI" dirty="0">
              <a:solidFill>
                <a:srgbClr val="000000"/>
              </a:solidFill>
              <a:latin typeface="Arial Nova"/>
            </a:endParaRPr>
          </a:p>
          <a:p>
            <a:pPr marL="285750" indent="-285750">
              <a:buFont typeface="Arial" panose="020B0604020202020204" pitchFamily="34" charset="0"/>
              <a:buChar char="•"/>
            </a:pPr>
            <a:r>
              <a:rPr lang="fi-FI" dirty="0">
                <a:solidFill>
                  <a:srgbClr val="000000"/>
                </a:solidFill>
                <a:latin typeface="Arial Nova"/>
              </a:rPr>
              <a:t>Alennukset</a:t>
            </a:r>
          </a:p>
          <a:p>
            <a:pPr marL="285750" indent="-285750">
              <a:buFont typeface="Arial" panose="020B0604020202020204" pitchFamily="34" charset="0"/>
              <a:buChar char="•"/>
            </a:pPr>
            <a:r>
              <a:rPr lang="fi-FI" dirty="0">
                <a:solidFill>
                  <a:srgbClr val="000000"/>
                </a:solidFill>
                <a:latin typeface="Arial Nova"/>
              </a:rPr>
              <a:t>Laajennetut vapaa-ajan tapaturmavakuutukset</a:t>
            </a:r>
          </a:p>
          <a:p>
            <a:pPr marL="285750" indent="-285750">
              <a:buFont typeface="Arial" panose="020B0604020202020204" pitchFamily="34" charset="0"/>
              <a:buChar char="•"/>
            </a:pPr>
            <a:r>
              <a:rPr lang="fi-FI" b="1" dirty="0">
                <a:solidFill>
                  <a:srgbClr val="000000"/>
                </a:solidFill>
                <a:latin typeface="Arial Nova"/>
              </a:rPr>
              <a:t>Työterveyshuolto</a:t>
            </a:r>
            <a:endParaRPr lang="fi-FI" dirty="0">
              <a:solidFill>
                <a:srgbClr val="000000"/>
              </a:solidFill>
              <a:latin typeface="Arial Nova"/>
            </a:endParaRPr>
          </a:p>
          <a:p>
            <a:pPr marL="285750" indent="-285750">
              <a:buFont typeface="Arial" panose="020B0604020202020204" pitchFamily="34" charset="0"/>
              <a:buChar char="•"/>
            </a:pPr>
            <a:r>
              <a:rPr lang="fi-FI" dirty="0">
                <a:solidFill>
                  <a:srgbClr val="000000"/>
                </a:solidFill>
                <a:latin typeface="Arial Nova"/>
              </a:rPr>
              <a:t>Laajennetut työterveyssopimukset</a:t>
            </a:r>
          </a:p>
        </p:txBody>
      </p:sp>
    </p:spTree>
    <p:extLst>
      <p:ext uri="{BB962C8B-B14F-4D97-AF65-F5344CB8AC3E}">
        <p14:creationId xmlns:p14="http://schemas.microsoft.com/office/powerpoint/2010/main" val="27181955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383786" y="528223"/>
            <a:ext cx="7820426" cy="1034247"/>
          </a:xfrm>
        </p:spPr>
        <p:txBody>
          <a:bodyPr>
            <a:normAutofit fontScale="90000"/>
          </a:bodyPr>
          <a:lstStyle/>
          <a:p>
            <a:r>
              <a:rPr lang="fi-FI" b="1" dirty="0">
                <a:solidFill>
                  <a:srgbClr val="000000"/>
                </a:solidFill>
                <a:latin typeface="Arial Nova"/>
              </a:rPr>
              <a:t>Työaikojen harmonisointi </a:t>
            </a:r>
            <a:br>
              <a:rPr lang="fi-FI" sz="3200" b="1" dirty="0">
                <a:solidFill>
                  <a:srgbClr val="000000"/>
                </a:solidFill>
                <a:latin typeface="Arial Nova"/>
              </a:rPr>
            </a:br>
            <a:endParaRPr lang="fi-FI" sz="3200" dirty="0"/>
          </a:p>
        </p:txBody>
      </p:sp>
      <p:sp>
        <p:nvSpPr>
          <p:cNvPr id="3" name="Sisällön paikkamerkki 2"/>
          <p:cNvSpPr>
            <a:spLocks noGrp="1"/>
          </p:cNvSpPr>
          <p:nvPr>
            <p:ph idx="1"/>
          </p:nvPr>
        </p:nvSpPr>
        <p:spPr>
          <a:xfrm>
            <a:off x="1667872" y="1767540"/>
            <a:ext cx="8691282" cy="4684877"/>
          </a:xfrm>
        </p:spPr>
        <p:txBody>
          <a:bodyPr>
            <a:normAutofit fontScale="62500" lnSpcReduction="20000"/>
          </a:bodyPr>
          <a:lstStyle/>
          <a:p>
            <a:endParaRPr lang="fi-FI" sz="1600" dirty="0">
              <a:solidFill>
                <a:srgbClr val="000000"/>
              </a:solidFill>
              <a:latin typeface="Arial Nova"/>
            </a:endParaRPr>
          </a:p>
          <a:p>
            <a:r>
              <a:rPr lang="fi-FI" dirty="0">
                <a:solidFill>
                  <a:srgbClr val="000000"/>
                </a:solidFill>
                <a:latin typeface="Arial Nova"/>
              </a:rPr>
              <a:t>Suurin osa henkilöstöstä on seuraavien yleisten kunnallisen </a:t>
            </a:r>
            <a:r>
              <a:rPr lang="fi-FI" dirty="0" err="1">
                <a:solidFill>
                  <a:srgbClr val="000000"/>
                </a:solidFill>
                <a:latin typeface="Arial Nova"/>
              </a:rPr>
              <a:t>virka-ja</a:t>
            </a:r>
            <a:r>
              <a:rPr lang="fi-FI" dirty="0">
                <a:solidFill>
                  <a:srgbClr val="000000"/>
                </a:solidFill>
                <a:latin typeface="Arial Nova"/>
              </a:rPr>
              <a:t> työehtosopimuksen (Sote-sopimus, KVTES) mukaisten työaikamuotojen piirissä: Yleistyöaika, toimistotyöaika, jaksotyöaika, </a:t>
            </a:r>
            <a:r>
              <a:rPr lang="fi-FI" i="1" dirty="0">
                <a:solidFill>
                  <a:srgbClr val="000000"/>
                </a:solidFill>
                <a:latin typeface="Arial Nova"/>
              </a:rPr>
              <a:t>liitteen 4 mukainen työaika</a:t>
            </a:r>
            <a:r>
              <a:rPr lang="fi-FI" dirty="0">
                <a:solidFill>
                  <a:srgbClr val="000000"/>
                </a:solidFill>
                <a:latin typeface="Arial Nova"/>
              </a:rPr>
              <a:t>. Muun muassa lääkäreillä ja osalla pelastuslaitoksen henkilöstöä on erityismääräyksiä työajoista. </a:t>
            </a:r>
          </a:p>
          <a:p>
            <a:r>
              <a:rPr lang="fi-FI" dirty="0">
                <a:solidFill>
                  <a:srgbClr val="000000"/>
                </a:solidFill>
                <a:latin typeface="Arial Nova"/>
              </a:rPr>
              <a:t>Useista työaikaa koskevista asioista voidaan sopia paikallisesti yleisistä virka-ja työehtosopimuksista ja työaikalaista poiketen. (muun muassa työajan tasoittumisesta korkeintaan vuoden ajaksi).</a:t>
            </a:r>
          </a:p>
          <a:p>
            <a:r>
              <a:rPr lang="fi-FI" dirty="0">
                <a:solidFill>
                  <a:srgbClr val="000000"/>
                </a:solidFill>
                <a:latin typeface="Arial Nova"/>
              </a:rPr>
              <a:t>Säännöllisen työajan keskimääräisestä pituudesta, ylityön enimmäismääristä, vuorokausilevosta ei voida kuitenkaan sopia paikallisesti.</a:t>
            </a:r>
          </a:p>
          <a:p>
            <a:r>
              <a:rPr lang="fi-FI" dirty="0">
                <a:solidFill>
                  <a:srgbClr val="000000"/>
                </a:solidFill>
                <a:latin typeface="Arial Nova"/>
              </a:rPr>
              <a:t>Työaikaratkaisuilla työpaikan toiminta voidaan järjestää tehokkaasti ja tarkoituksenmukaisesti. </a:t>
            </a:r>
          </a:p>
          <a:p>
            <a:r>
              <a:rPr lang="fi-FI" dirty="0">
                <a:solidFill>
                  <a:srgbClr val="000000"/>
                </a:solidFill>
                <a:latin typeface="Arial Nova"/>
              </a:rPr>
              <a:t>Yleiset periaatteet:</a:t>
            </a:r>
          </a:p>
          <a:p>
            <a:pPr lvl="1"/>
            <a:r>
              <a:rPr lang="fi-FI" dirty="0">
                <a:solidFill>
                  <a:srgbClr val="000000"/>
                </a:solidFill>
                <a:latin typeface="Arial Nova"/>
              </a:rPr>
              <a:t>Työaikamuodot määritellään tehtävien ja toiminnan mukaan. Työaikalain ja työ-ja virkaehtosopimusten rajoissa valitaan työaikamuoto, joka on toiminnan ja tehtävien suorittamisen kannalta tarkoituksenmukaisin</a:t>
            </a:r>
          </a:p>
          <a:p>
            <a:pPr lvl="1"/>
            <a:r>
              <a:rPr lang="fi-FI" dirty="0">
                <a:solidFill>
                  <a:srgbClr val="000000"/>
                </a:solidFill>
                <a:latin typeface="Arial Nova"/>
              </a:rPr>
              <a:t>Etätyötä, liukuvaa työaikaa, työaikapankkia ja joustotyötä koskevat yhteiset linjaukset</a:t>
            </a:r>
          </a:p>
          <a:p>
            <a:pPr lvl="1"/>
            <a:r>
              <a:rPr lang="fi-FI" dirty="0">
                <a:solidFill>
                  <a:srgbClr val="000000"/>
                </a:solidFill>
                <a:latin typeface="Arial Nova"/>
              </a:rPr>
              <a:t>Ruokataukoa ja sen sisältymistä työaikaan koskevat yhteiset linjaukset</a:t>
            </a:r>
          </a:p>
        </p:txBody>
      </p:sp>
    </p:spTree>
    <p:extLst>
      <p:ext uri="{BB962C8B-B14F-4D97-AF65-F5344CB8AC3E}">
        <p14:creationId xmlns:p14="http://schemas.microsoft.com/office/powerpoint/2010/main" val="2256082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63827" y="476538"/>
            <a:ext cx="10292898" cy="1283773"/>
          </a:xfrm>
        </p:spPr>
        <p:txBody>
          <a:bodyPr>
            <a:noAutofit/>
          </a:bodyPr>
          <a:lstStyle/>
          <a:p>
            <a:r>
              <a:rPr lang="fi-FI" sz="3600" b="1" dirty="0"/>
              <a:t>Kainuun hyvinvointialueen henkilöstöjohtaminen ja henkilöstökäytännöt</a:t>
            </a:r>
            <a:br>
              <a:rPr lang="fi-FI" sz="2800" b="1" dirty="0"/>
            </a:br>
            <a:r>
              <a:rPr lang="fi-FI" sz="1800" b="1" dirty="0">
                <a:solidFill>
                  <a:srgbClr val="000000"/>
                </a:solidFill>
                <a:latin typeface="Arial Nova"/>
              </a:rPr>
              <a:t>(jatkuu 2023)</a:t>
            </a:r>
            <a:br>
              <a:rPr lang="fi-FI" sz="1800" b="1" dirty="0">
                <a:solidFill>
                  <a:srgbClr val="000000"/>
                </a:solidFill>
                <a:latin typeface="Arial Nova"/>
              </a:rPr>
            </a:br>
            <a:endParaRPr lang="fi-FI" sz="2800" dirty="0"/>
          </a:p>
        </p:txBody>
      </p:sp>
      <p:sp>
        <p:nvSpPr>
          <p:cNvPr id="3" name="Sisällön paikkamerkki 2"/>
          <p:cNvSpPr>
            <a:spLocks noGrp="1"/>
          </p:cNvSpPr>
          <p:nvPr>
            <p:ph idx="1"/>
          </p:nvPr>
        </p:nvSpPr>
        <p:spPr>
          <a:xfrm>
            <a:off x="963827" y="1760311"/>
            <a:ext cx="9661657" cy="4351338"/>
          </a:xfrm>
        </p:spPr>
        <p:txBody>
          <a:bodyPr>
            <a:normAutofit/>
          </a:bodyPr>
          <a:lstStyle/>
          <a:p>
            <a:pPr marL="0" indent="0">
              <a:buNone/>
            </a:pPr>
            <a:r>
              <a:rPr lang="fi-FI" sz="2600" b="1" dirty="0">
                <a:solidFill>
                  <a:srgbClr val="000000"/>
                </a:solidFill>
                <a:latin typeface="Arial Nova"/>
              </a:rPr>
              <a:t>Hyvinvointialueen henkilöstöpolitiikka, henkilöstöstrategia</a:t>
            </a:r>
          </a:p>
          <a:p>
            <a:pPr marL="0" indent="0">
              <a:buNone/>
            </a:pPr>
            <a:endParaRPr lang="fi-FI" sz="2600" dirty="0">
              <a:solidFill>
                <a:srgbClr val="000000"/>
              </a:solidFill>
              <a:latin typeface="Arial Nova"/>
            </a:endParaRPr>
          </a:p>
          <a:p>
            <a:r>
              <a:rPr lang="fi-FI" sz="1900" dirty="0">
                <a:solidFill>
                  <a:srgbClr val="000000"/>
                </a:solidFill>
                <a:latin typeface="Arial Nova"/>
              </a:rPr>
              <a:t>Hyvinvointialueen strategiassa (HvaL</a:t>
            </a:r>
            <a:r>
              <a:rPr lang="fi-FI" sz="1900" dirty="0">
                <a:solidFill>
                  <a:srgbClr val="000000"/>
                </a:solidFill>
                <a:latin typeface="Calibri" panose="020F0502020204030204" pitchFamily="34" charset="0"/>
              </a:rPr>
              <a:t>§</a:t>
            </a:r>
            <a:r>
              <a:rPr lang="fi-FI" sz="1900" dirty="0">
                <a:solidFill>
                  <a:srgbClr val="000000"/>
                </a:solidFill>
                <a:latin typeface="Arial Nova"/>
              </a:rPr>
              <a:t>41) määritellään toiminnan ja talouden pitkän aikavälin tavoitteet. </a:t>
            </a:r>
          </a:p>
          <a:p>
            <a:r>
              <a:rPr lang="fi-FI" sz="1900" dirty="0">
                <a:solidFill>
                  <a:srgbClr val="000000"/>
                </a:solidFill>
                <a:latin typeface="Arial Nova"/>
              </a:rPr>
              <a:t>Strategian perustuu arvioon hyvinvointialueen tilanteesta strategian laatimishetkellä sekä tulevista toimintaympäristön muutoksista ja niiden vaikutuksista hyvinvointialueen tehtävien toteuttamiseen.</a:t>
            </a:r>
          </a:p>
          <a:p>
            <a:r>
              <a:rPr lang="fi-FI" sz="1900" dirty="0">
                <a:solidFill>
                  <a:srgbClr val="000000"/>
                </a:solidFill>
                <a:latin typeface="Arial Nova"/>
              </a:rPr>
              <a:t>Hyvinvointialueen strategiassa huomioidaan henkilöstöpolitiikka. Henkilöstöpolitiikan strategiset tavoitteet ja valinnat kuvataan organisaation henkilöstöstrategiassa. </a:t>
            </a:r>
          </a:p>
          <a:p>
            <a:r>
              <a:rPr lang="fi-FI" sz="1900" dirty="0">
                <a:solidFill>
                  <a:srgbClr val="000000"/>
                </a:solidFill>
                <a:latin typeface="Arial Nova"/>
              </a:rPr>
              <a:t>Henkilöstöohjelma perustuu hyvinvointialueen strategiaan ja kokoaa henkilöstön siirtovaiheeseen ja uuden hyvinvointialueen aloittamiseen liittyvät henkilöstöpoliittiset tavoitteet, strategiset linjaukset ja ensimmäisten vuosien henkilöstöä koskevien toimenpiteiden painopisteet</a:t>
            </a:r>
          </a:p>
          <a:p>
            <a:endParaRPr lang="fi-FI" sz="1900" dirty="0"/>
          </a:p>
        </p:txBody>
      </p:sp>
    </p:spTree>
    <p:extLst>
      <p:ext uri="{BB962C8B-B14F-4D97-AF65-F5344CB8AC3E}">
        <p14:creationId xmlns:p14="http://schemas.microsoft.com/office/powerpoint/2010/main" val="23794207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165327" y="427111"/>
            <a:ext cx="9460157" cy="1333200"/>
          </a:xfrm>
        </p:spPr>
        <p:txBody>
          <a:bodyPr>
            <a:normAutofit fontScale="90000"/>
          </a:bodyPr>
          <a:lstStyle/>
          <a:p>
            <a:pPr marL="228600" lvl="0" indent="-228600">
              <a:spcBef>
                <a:spcPts val="1000"/>
              </a:spcBef>
            </a:pPr>
            <a:br>
              <a:rPr lang="fi-FI" sz="2700" b="1" dirty="0">
                <a:solidFill>
                  <a:srgbClr val="000000"/>
                </a:solidFill>
                <a:latin typeface="Arial Nova"/>
                <a:ea typeface="+mn-ea"/>
                <a:cs typeface="+mn-cs"/>
              </a:rPr>
            </a:br>
            <a:r>
              <a:rPr lang="fi-FI" b="1" dirty="0">
                <a:solidFill>
                  <a:srgbClr val="000000"/>
                </a:solidFill>
                <a:latin typeface="Arial Nova"/>
                <a:ea typeface="+mn-ea"/>
                <a:cs typeface="+mn-cs"/>
              </a:rPr>
              <a:t>Hyvinvointialueen johtamiskäytännöt</a:t>
            </a:r>
            <a:br>
              <a:rPr lang="fi-FI" sz="2300" b="1" dirty="0">
                <a:solidFill>
                  <a:srgbClr val="000000"/>
                </a:solidFill>
                <a:latin typeface="Arial Nova"/>
                <a:ea typeface="+mn-ea"/>
                <a:cs typeface="+mn-cs"/>
              </a:rPr>
            </a:br>
            <a:r>
              <a:rPr lang="fi-FI" sz="2000" b="1" dirty="0">
                <a:solidFill>
                  <a:srgbClr val="000000"/>
                </a:solidFill>
                <a:latin typeface="Arial Nova"/>
                <a:ea typeface="+mn-ea"/>
                <a:cs typeface="+mn-cs"/>
              </a:rPr>
              <a:t>(jatkuu 2023)</a:t>
            </a:r>
            <a:br>
              <a:rPr lang="fi-FI" sz="1900" dirty="0">
                <a:solidFill>
                  <a:srgbClr val="000000"/>
                </a:solidFill>
                <a:latin typeface="Arial Nova"/>
                <a:ea typeface="+mn-ea"/>
                <a:cs typeface="+mn-cs"/>
              </a:rPr>
            </a:br>
            <a:endParaRPr lang="fi-FI" dirty="0"/>
          </a:p>
        </p:txBody>
      </p:sp>
      <p:sp>
        <p:nvSpPr>
          <p:cNvPr id="3" name="Sisällön paikkamerkki 2"/>
          <p:cNvSpPr>
            <a:spLocks noGrp="1"/>
          </p:cNvSpPr>
          <p:nvPr>
            <p:ph idx="1"/>
          </p:nvPr>
        </p:nvSpPr>
        <p:spPr/>
        <p:txBody>
          <a:bodyPr>
            <a:normAutofit fontScale="62500" lnSpcReduction="20000"/>
          </a:bodyPr>
          <a:lstStyle/>
          <a:p>
            <a:r>
              <a:rPr lang="fi-FI" b="1" dirty="0">
                <a:solidFill>
                  <a:srgbClr val="000000"/>
                </a:solidFill>
                <a:latin typeface="Arial Nova"/>
              </a:rPr>
              <a:t>Henkilöstövoimavarojen johtamisen käytännöt</a:t>
            </a:r>
            <a:endParaRPr lang="fi-FI" dirty="0">
              <a:solidFill>
                <a:srgbClr val="000000"/>
              </a:solidFill>
              <a:latin typeface="Arial Nova"/>
            </a:endParaRPr>
          </a:p>
          <a:p>
            <a:r>
              <a:rPr lang="fi-FI" dirty="0">
                <a:solidFill>
                  <a:srgbClr val="000000"/>
                </a:solidFill>
                <a:latin typeface="Arial Nova"/>
              </a:rPr>
              <a:t>Henkilöstösuunnittelu ja -resursointi</a:t>
            </a:r>
          </a:p>
          <a:p>
            <a:r>
              <a:rPr lang="fi-FI" dirty="0">
                <a:solidFill>
                  <a:srgbClr val="000000"/>
                </a:solidFill>
                <a:latin typeface="Arial Nova"/>
              </a:rPr>
              <a:t>Rekrytointi ja perehdyttäminen</a:t>
            </a:r>
          </a:p>
          <a:p>
            <a:r>
              <a:rPr lang="fi-FI" dirty="0">
                <a:solidFill>
                  <a:srgbClr val="000000"/>
                </a:solidFill>
                <a:latin typeface="Arial Nova"/>
              </a:rPr>
              <a:t>Osaamisen johtaminen ja henkilöstön kehittämiseen liittyvät periaatteet ml. urapolut, koulutussuunnitelmat ja koulutuskorvauksen hakemisen käytänteet</a:t>
            </a:r>
          </a:p>
          <a:p>
            <a:r>
              <a:rPr lang="fi-FI" dirty="0">
                <a:solidFill>
                  <a:srgbClr val="000000"/>
                </a:solidFill>
                <a:latin typeface="Arial Nova"/>
              </a:rPr>
              <a:t>Henkilöstövoimavarojen sopeuttaminen, osaajapankki, uudelleensijoittuminen</a:t>
            </a:r>
          </a:p>
          <a:p>
            <a:pPr marL="0" indent="0">
              <a:buNone/>
            </a:pPr>
            <a:endParaRPr lang="fi-FI" dirty="0">
              <a:solidFill>
                <a:srgbClr val="000000"/>
              </a:solidFill>
              <a:latin typeface="Arial Nova"/>
            </a:endParaRPr>
          </a:p>
          <a:p>
            <a:r>
              <a:rPr lang="fi-FI" b="1" dirty="0">
                <a:solidFill>
                  <a:srgbClr val="000000"/>
                </a:solidFill>
                <a:latin typeface="Arial Nova"/>
              </a:rPr>
              <a:t>Organisaation johtamisen ja esihenkilötyön käytännöt</a:t>
            </a:r>
          </a:p>
          <a:p>
            <a:endParaRPr lang="fi-FI" dirty="0">
              <a:solidFill>
                <a:srgbClr val="000000"/>
              </a:solidFill>
              <a:latin typeface="Arial Nova"/>
            </a:endParaRPr>
          </a:p>
          <a:p>
            <a:r>
              <a:rPr lang="fi-FI" dirty="0">
                <a:solidFill>
                  <a:srgbClr val="000000"/>
                </a:solidFill>
                <a:latin typeface="Arial Nova"/>
              </a:rPr>
              <a:t>Organisaatiokulttuurin kehittäminen ja luottamuksen rakentaminen</a:t>
            </a:r>
          </a:p>
          <a:p>
            <a:r>
              <a:rPr lang="fi-FI" dirty="0">
                <a:solidFill>
                  <a:srgbClr val="000000"/>
                </a:solidFill>
                <a:latin typeface="Arial Nova"/>
              </a:rPr>
              <a:t>Esihenkilötoiminnan periaatteet</a:t>
            </a:r>
          </a:p>
          <a:p>
            <a:r>
              <a:rPr lang="fi-FI" dirty="0">
                <a:solidFill>
                  <a:srgbClr val="000000"/>
                </a:solidFill>
                <a:latin typeface="Arial Nova"/>
              </a:rPr>
              <a:t>Osallistamiskäytännöt, vuorovaikutus ja </a:t>
            </a:r>
          </a:p>
          <a:p>
            <a:r>
              <a:rPr lang="fi-FI" dirty="0">
                <a:solidFill>
                  <a:srgbClr val="000000"/>
                </a:solidFill>
                <a:latin typeface="Arial Nova"/>
              </a:rPr>
              <a:t>Yhteistoimintasopimuksissa sovitut menettelytavat ja ohjeet</a:t>
            </a:r>
          </a:p>
          <a:p>
            <a:endParaRPr lang="fi-FI" dirty="0"/>
          </a:p>
        </p:txBody>
      </p:sp>
    </p:spTree>
    <p:extLst>
      <p:ext uri="{BB962C8B-B14F-4D97-AF65-F5344CB8AC3E}">
        <p14:creationId xmlns:p14="http://schemas.microsoft.com/office/powerpoint/2010/main" val="2267706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023E5B08-7EB1-4884-A1CE-2F2B1F48E41D}"/>
              </a:ext>
            </a:extLst>
          </p:cNvPr>
          <p:cNvPicPr>
            <a:picLocks noChangeAspect="1"/>
          </p:cNvPicPr>
          <p:nvPr/>
        </p:nvPicPr>
        <p:blipFill>
          <a:blip r:embed="rId3"/>
          <a:stretch>
            <a:fillRect/>
          </a:stretch>
        </p:blipFill>
        <p:spPr>
          <a:xfrm>
            <a:off x="5534496" y="1761530"/>
            <a:ext cx="4608975" cy="4230991"/>
          </a:xfrm>
          <a:prstGeom prst="rect">
            <a:avLst/>
          </a:prstGeom>
        </p:spPr>
      </p:pic>
      <p:sp>
        <p:nvSpPr>
          <p:cNvPr id="7" name="Tekstiruutu 6">
            <a:extLst>
              <a:ext uri="{FF2B5EF4-FFF2-40B4-BE49-F238E27FC236}">
                <a16:creationId xmlns:a16="http://schemas.microsoft.com/office/drawing/2014/main" id="{1259E163-9423-4B81-B500-63DBE22377E4}"/>
              </a:ext>
            </a:extLst>
          </p:cNvPr>
          <p:cNvSpPr txBox="1"/>
          <p:nvPr/>
        </p:nvSpPr>
        <p:spPr>
          <a:xfrm>
            <a:off x="6533969" y="3460884"/>
            <a:ext cx="2929626" cy="1200329"/>
          </a:xfrm>
          <a:prstGeom prst="rect">
            <a:avLst/>
          </a:prstGeom>
          <a:noFill/>
        </p:spPr>
        <p:txBody>
          <a:bodyPr wrap="square" rtlCol="0">
            <a:spAutoFit/>
          </a:bodyPr>
          <a:lstStyle/>
          <a:p>
            <a:r>
              <a:rPr lang="fi-FI" sz="2400" b="1" dirty="0">
                <a:solidFill>
                  <a:schemeClr val="bg1"/>
                </a:solidFill>
              </a:rPr>
              <a:t>Kainuun hyvinvointialue</a:t>
            </a:r>
          </a:p>
          <a:p>
            <a:r>
              <a:rPr lang="fi-FI" sz="2400" b="1" dirty="0">
                <a:solidFill>
                  <a:schemeClr val="bg1"/>
                </a:solidFill>
              </a:rPr>
              <a:t>~ 3900 työntekijää</a:t>
            </a:r>
          </a:p>
        </p:txBody>
      </p:sp>
      <p:sp>
        <p:nvSpPr>
          <p:cNvPr id="9" name="Nuoli: Viisikulmio 8">
            <a:extLst>
              <a:ext uri="{FF2B5EF4-FFF2-40B4-BE49-F238E27FC236}">
                <a16:creationId xmlns:a16="http://schemas.microsoft.com/office/drawing/2014/main" id="{5F51A1F4-E01A-486E-9161-54E882C4273A}"/>
              </a:ext>
            </a:extLst>
          </p:cNvPr>
          <p:cNvSpPr/>
          <p:nvPr/>
        </p:nvSpPr>
        <p:spPr>
          <a:xfrm>
            <a:off x="1960490" y="1440814"/>
            <a:ext cx="3565865" cy="60230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100" dirty="0"/>
              <a:t>Kainuun sosiaali- ja terveydenhuollon kuntayhtymä</a:t>
            </a:r>
          </a:p>
          <a:p>
            <a:pPr algn="r"/>
            <a:r>
              <a:rPr lang="fi-FI" sz="1100" dirty="0">
                <a:solidFill>
                  <a:schemeClr val="bg1"/>
                </a:solidFill>
              </a:rPr>
              <a:t>3800</a:t>
            </a:r>
            <a:r>
              <a:rPr lang="fi-FI" sz="1100" dirty="0"/>
              <a:t> hlöä</a:t>
            </a:r>
          </a:p>
        </p:txBody>
      </p:sp>
      <p:sp>
        <p:nvSpPr>
          <p:cNvPr id="10" name="Nuoli: Viisikulmio 9">
            <a:extLst>
              <a:ext uri="{FF2B5EF4-FFF2-40B4-BE49-F238E27FC236}">
                <a16:creationId xmlns:a16="http://schemas.microsoft.com/office/drawing/2014/main" id="{C7F890EF-489A-4B5B-B16B-ABFFFA0651D6}"/>
              </a:ext>
            </a:extLst>
          </p:cNvPr>
          <p:cNvSpPr/>
          <p:nvPr/>
        </p:nvSpPr>
        <p:spPr>
          <a:xfrm>
            <a:off x="1960490" y="2149696"/>
            <a:ext cx="3565865" cy="60230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100" dirty="0"/>
              <a:t>Kainuun pelastuslaitos</a:t>
            </a:r>
          </a:p>
          <a:p>
            <a:pPr algn="r"/>
            <a:r>
              <a:rPr lang="fi-FI" sz="1100" dirty="0"/>
              <a:t>97 hlöä</a:t>
            </a:r>
          </a:p>
        </p:txBody>
      </p:sp>
      <p:sp>
        <p:nvSpPr>
          <p:cNvPr id="12" name="Nuoli: Viisikulmio 11">
            <a:extLst>
              <a:ext uri="{FF2B5EF4-FFF2-40B4-BE49-F238E27FC236}">
                <a16:creationId xmlns:a16="http://schemas.microsoft.com/office/drawing/2014/main" id="{1980B4E1-AAA1-43BF-BCB0-7E254D1142AF}"/>
              </a:ext>
            </a:extLst>
          </p:cNvPr>
          <p:cNvSpPr/>
          <p:nvPr/>
        </p:nvSpPr>
        <p:spPr>
          <a:xfrm>
            <a:off x="1960490" y="2858578"/>
            <a:ext cx="3565865" cy="60230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100" dirty="0"/>
              <a:t>Kajaani</a:t>
            </a:r>
          </a:p>
          <a:p>
            <a:pPr algn="r"/>
            <a:r>
              <a:rPr lang="fi-FI" sz="1100" dirty="0"/>
              <a:t>8 hlöä</a:t>
            </a:r>
          </a:p>
        </p:txBody>
      </p:sp>
      <p:sp>
        <p:nvSpPr>
          <p:cNvPr id="13" name="Nuoli: Viisikulmio 12">
            <a:extLst>
              <a:ext uri="{FF2B5EF4-FFF2-40B4-BE49-F238E27FC236}">
                <a16:creationId xmlns:a16="http://schemas.microsoft.com/office/drawing/2014/main" id="{9E383C87-E0A3-451E-9CEF-6F3A3D89BE41}"/>
              </a:ext>
            </a:extLst>
          </p:cNvPr>
          <p:cNvSpPr/>
          <p:nvPr/>
        </p:nvSpPr>
        <p:spPr>
          <a:xfrm>
            <a:off x="1960490" y="3567460"/>
            <a:ext cx="3565865" cy="60230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100" dirty="0"/>
              <a:t>Sotkamo</a:t>
            </a:r>
          </a:p>
          <a:p>
            <a:pPr algn="r"/>
            <a:r>
              <a:rPr lang="fi-FI" sz="1100" dirty="0"/>
              <a:t>3 hlöä</a:t>
            </a:r>
          </a:p>
        </p:txBody>
      </p:sp>
      <p:sp>
        <p:nvSpPr>
          <p:cNvPr id="14" name="Nuoli: Viisikulmio 13">
            <a:extLst>
              <a:ext uri="{FF2B5EF4-FFF2-40B4-BE49-F238E27FC236}">
                <a16:creationId xmlns:a16="http://schemas.microsoft.com/office/drawing/2014/main" id="{F0E6ACEF-64F4-457A-8017-E44AD40D4636}"/>
              </a:ext>
            </a:extLst>
          </p:cNvPr>
          <p:cNvSpPr/>
          <p:nvPr/>
        </p:nvSpPr>
        <p:spPr>
          <a:xfrm>
            <a:off x="1960490" y="4276342"/>
            <a:ext cx="3565865" cy="60230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100" dirty="0"/>
              <a:t>Kuhmo</a:t>
            </a:r>
          </a:p>
          <a:p>
            <a:pPr algn="r"/>
            <a:r>
              <a:rPr lang="fi-FI" sz="1100" dirty="0"/>
              <a:t>2 hlöä</a:t>
            </a:r>
          </a:p>
        </p:txBody>
      </p:sp>
      <p:sp>
        <p:nvSpPr>
          <p:cNvPr id="15" name="Nuoli: Viisikulmio 14">
            <a:extLst>
              <a:ext uri="{FF2B5EF4-FFF2-40B4-BE49-F238E27FC236}">
                <a16:creationId xmlns:a16="http://schemas.microsoft.com/office/drawing/2014/main" id="{7A2CBDF2-D417-46D9-ACE3-72599A0DEF30}"/>
              </a:ext>
            </a:extLst>
          </p:cNvPr>
          <p:cNvSpPr/>
          <p:nvPr/>
        </p:nvSpPr>
        <p:spPr>
          <a:xfrm>
            <a:off x="1960490" y="4983855"/>
            <a:ext cx="3565865" cy="60230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100" dirty="0"/>
              <a:t>Paltamo</a:t>
            </a:r>
          </a:p>
          <a:p>
            <a:pPr algn="r"/>
            <a:r>
              <a:rPr lang="fi-FI" sz="1100" dirty="0"/>
              <a:t>1 hlö</a:t>
            </a:r>
          </a:p>
        </p:txBody>
      </p:sp>
      <p:sp>
        <p:nvSpPr>
          <p:cNvPr id="16" name="Nuoli: Viisikulmio 15">
            <a:extLst>
              <a:ext uri="{FF2B5EF4-FFF2-40B4-BE49-F238E27FC236}">
                <a16:creationId xmlns:a16="http://schemas.microsoft.com/office/drawing/2014/main" id="{31C4969A-9BA0-4DD3-B8EB-265981CD99DF}"/>
              </a:ext>
            </a:extLst>
          </p:cNvPr>
          <p:cNvSpPr/>
          <p:nvPr/>
        </p:nvSpPr>
        <p:spPr>
          <a:xfrm>
            <a:off x="1960491" y="5691368"/>
            <a:ext cx="3565865" cy="60230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100" dirty="0"/>
              <a:t>Puolanka</a:t>
            </a:r>
          </a:p>
          <a:p>
            <a:pPr algn="r"/>
            <a:r>
              <a:rPr lang="fi-FI" sz="1100" dirty="0"/>
              <a:t>6 hlöä</a:t>
            </a:r>
          </a:p>
        </p:txBody>
      </p:sp>
      <p:sp>
        <p:nvSpPr>
          <p:cNvPr id="17" name="Otsikko 1">
            <a:extLst>
              <a:ext uri="{FF2B5EF4-FFF2-40B4-BE49-F238E27FC236}">
                <a16:creationId xmlns:a16="http://schemas.microsoft.com/office/drawing/2014/main" id="{1B2E84F8-1A3B-476B-8198-5764CB9127EB}"/>
              </a:ext>
            </a:extLst>
          </p:cNvPr>
          <p:cNvSpPr txBox="1">
            <a:spLocks/>
          </p:cNvSpPr>
          <p:nvPr/>
        </p:nvSpPr>
        <p:spPr>
          <a:xfrm>
            <a:off x="1960490" y="316569"/>
            <a:ext cx="7820426" cy="72688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b="1" dirty="0"/>
              <a:t>Siirtyvä henkilöstö</a:t>
            </a:r>
          </a:p>
        </p:txBody>
      </p:sp>
    </p:spTree>
    <p:extLst>
      <p:ext uri="{BB962C8B-B14F-4D97-AF65-F5344CB8AC3E}">
        <p14:creationId xmlns:p14="http://schemas.microsoft.com/office/powerpoint/2010/main" val="2738323044"/>
      </p:ext>
    </p:extLst>
  </p:cSld>
  <p:clrMapOvr>
    <a:masterClrMapping/>
  </p:clrMapOvr>
  <p:extLst>
    <p:ext uri="{6950BFC3-D8DA-4A85-94F7-54DA5524770B}">
      <p188:commentRel xmlns:p188="http://schemas.microsoft.com/office/powerpoint/2018/8/main" r:id="rId2"/>
    </p:ext>
  </p:extLs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208277" y="471596"/>
            <a:ext cx="9775445" cy="1325563"/>
          </a:xfrm>
        </p:spPr>
        <p:txBody>
          <a:bodyPr>
            <a:noAutofit/>
          </a:bodyPr>
          <a:lstStyle/>
          <a:p>
            <a:pPr marL="228600" lvl="0" indent="-228600">
              <a:spcBef>
                <a:spcPts val="1000"/>
              </a:spcBef>
            </a:pPr>
            <a:br>
              <a:rPr lang="fi-FI" sz="2800" b="1" dirty="0">
                <a:solidFill>
                  <a:srgbClr val="000000"/>
                </a:solidFill>
                <a:latin typeface="Arial Nova"/>
                <a:ea typeface="+mn-ea"/>
                <a:cs typeface="+mn-cs"/>
              </a:rPr>
            </a:br>
            <a:br>
              <a:rPr lang="fi-FI" sz="2800" b="1" dirty="0">
                <a:solidFill>
                  <a:srgbClr val="000000"/>
                </a:solidFill>
                <a:latin typeface="Arial Nova"/>
                <a:ea typeface="+mn-ea"/>
                <a:cs typeface="+mn-cs"/>
              </a:rPr>
            </a:br>
            <a:r>
              <a:rPr lang="fi-FI" sz="4000" b="1" dirty="0">
                <a:solidFill>
                  <a:srgbClr val="000000"/>
                </a:solidFill>
                <a:latin typeface="Arial Nova"/>
                <a:ea typeface="+mn-ea"/>
                <a:cs typeface="+mn-cs"/>
              </a:rPr>
              <a:t>Hyvinvointialueen työhyvinvoinnin ja työsuojelun käytännöt </a:t>
            </a:r>
            <a:br>
              <a:rPr lang="fi-FI" sz="2800" b="1" dirty="0">
                <a:solidFill>
                  <a:srgbClr val="000000"/>
                </a:solidFill>
                <a:latin typeface="Arial Nova"/>
                <a:ea typeface="+mn-ea"/>
                <a:cs typeface="+mn-cs"/>
              </a:rPr>
            </a:br>
            <a:r>
              <a:rPr lang="fi-FI" sz="1800" b="1" dirty="0">
                <a:solidFill>
                  <a:srgbClr val="000000"/>
                </a:solidFill>
                <a:latin typeface="Arial Nova"/>
                <a:ea typeface="+mn-ea"/>
                <a:cs typeface="+mn-cs"/>
              </a:rPr>
              <a:t>(jatkuu 2023)</a:t>
            </a:r>
            <a:br>
              <a:rPr lang="fi-FI" sz="2000" dirty="0">
                <a:solidFill>
                  <a:srgbClr val="000000"/>
                </a:solidFill>
                <a:latin typeface="Arial Nova"/>
                <a:ea typeface="+mn-ea"/>
                <a:cs typeface="+mn-cs"/>
              </a:rPr>
            </a:br>
            <a:endParaRPr lang="fi-FI" sz="2800" dirty="0"/>
          </a:p>
        </p:txBody>
      </p:sp>
      <p:sp>
        <p:nvSpPr>
          <p:cNvPr id="3" name="Sisällön paikkamerkki 2"/>
          <p:cNvSpPr>
            <a:spLocks noGrp="1"/>
          </p:cNvSpPr>
          <p:nvPr>
            <p:ph idx="1"/>
          </p:nvPr>
        </p:nvSpPr>
        <p:spPr>
          <a:xfrm>
            <a:off x="1310478" y="2514540"/>
            <a:ext cx="9571041" cy="3739152"/>
          </a:xfrm>
        </p:spPr>
        <p:txBody>
          <a:bodyPr>
            <a:normAutofit/>
          </a:bodyPr>
          <a:lstStyle/>
          <a:p>
            <a:r>
              <a:rPr lang="fi-FI" sz="2000" dirty="0">
                <a:solidFill>
                  <a:srgbClr val="000000"/>
                </a:solidFill>
                <a:latin typeface="Arial Nova"/>
              </a:rPr>
              <a:t>Hyvinvoinnin ja työkyvyn johtaminen</a:t>
            </a:r>
          </a:p>
          <a:p>
            <a:r>
              <a:rPr lang="fi-FI" sz="2000" dirty="0">
                <a:solidFill>
                  <a:srgbClr val="000000"/>
                </a:solidFill>
                <a:latin typeface="Arial Nova"/>
              </a:rPr>
              <a:t>Työterveyshuollon järjestäminen, työkyvyn tuen mallit, päihdeohjelma</a:t>
            </a:r>
          </a:p>
          <a:p>
            <a:r>
              <a:rPr lang="fi-FI" sz="2000" dirty="0">
                <a:solidFill>
                  <a:srgbClr val="000000"/>
                </a:solidFill>
                <a:latin typeface="Arial Nova"/>
              </a:rPr>
              <a:t>Työsuojeluorganisaation rakenne</a:t>
            </a:r>
          </a:p>
          <a:p>
            <a:r>
              <a:rPr lang="fi-FI" sz="2000" dirty="0">
                <a:solidFill>
                  <a:srgbClr val="000000"/>
                </a:solidFill>
                <a:latin typeface="Arial Nova"/>
              </a:rPr>
              <a:t>Työsuojeluun ja henkilöstön tasa-arvoiseen kohteluun liittyvät toimintatavat ja menettelytapaohjeet </a:t>
            </a:r>
          </a:p>
          <a:p>
            <a:endParaRPr lang="fi-FI" dirty="0"/>
          </a:p>
        </p:txBody>
      </p:sp>
    </p:spTree>
    <p:extLst>
      <p:ext uri="{BB962C8B-B14F-4D97-AF65-F5344CB8AC3E}">
        <p14:creationId xmlns:p14="http://schemas.microsoft.com/office/powerpoint/2010/main" val="26759668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254517" y="434748"/>
            <a:ext cx="10050652" cy="1325563"/>
          </a:xfrm>
        </p:spPr>
        <p:txBody>
          <a:bodyPr>
            <a:noAutofit/>
          </a:bodyPr>
          <a:lstStyle/>
          <a:p>
            <a:r>
              <a:rPr lang="fi-FI" sz="4000" b="1" dirty="0"/>
              <a:t>Hyvinvointialueen palkitsemiskäytännöt </a:t>
            </a:r>
            <a:r>
              <a:rPr lang="fi-FI" sz="1800" b="1" dirty="0"/>
              <a:t>(jatkuu 2023)</a:t>
            </a:r>
            <a:endParaRPr lang="fi-FI" sz="1800" dirty="0"/>
          </a:p>
        </p:txBody>
      </p:sp>
      <p:sp>
        <p:nvSpPr>
          <p:cNvPr id="3" name="Sisällön paikkamerkki 2"/>
          <p:cNvSpPr>
            <a:spLocks noGrp="1"/>
          </p:cNvSpPr>
          <p:nvPr>
            <p:ph idx="1"/>
          </p:nvPr>
        </p:nvSpPr>
        <p:spPr/>
        <p:txBody>
          <a:bodyPr>
            <a:normAutofit lnSpcReduction="10000"/>
          </a:bodyPr>
          <a:lstStyle/>
          <a:p>
            <a:endParaRPr lang="fi-FI" sz="1600" dirty="0">
              <a:solidFill>
                <a:srgbClr val="000000"/>
              </a:solidFill>
              <a:latin typeface="Arial Nova"/>
            </a:endParaRPr>
          </a:p>
          <a:p>
            <a:r>
              <a:rPr lang="fi-FI" sz="2200" dirty="0">
                <a:solidFill>
                  <a:srgbClr val="000000"/>
                </a:solidFill>
                <a:latin typeface="Arial Nova"/>
              </a:rPr>
              <a:t>Uusien työ-ja virkaehtosopimusten linjaukset palkkausjärjestelmistä</a:t>
            </a:r>
          </a:p>
          <a:p>
            <a:r>
              <a:rPr lang="fi-FI" sz="2200" dirty="0">
                <a:solidFill>
                  <a:srgbClr val="000000"/>
                </a:solidFill>
                <a:latin typeface="Arial Nova"/>
              </a:rPr>
              <a:t>Hyvinvointialueen yhtenäiset palkitsemisen periaatteet ja  palkan määrittely 1.1.2023 alkaen</a:t>
            </a:r>
          </a:p>
          <a:p>
            <a:r>
              <a:rPr lang="fi-FI" sz="2200" dirty="0">
                <a:solidFill>
                  <a:srgbClr val="000000"/>
                </a:solidFill>
                <a:latin typeface="Arial Nova"/>
              </a:rPr>
              <a:t>Henkilöstöetuuksien yhtenäinen ohjelma</a:t>
            </a:r>
          </a:p>
          <a:p>
            <a:r>
              <a:rPr lang="fi-FI" sz="2200" dirty="0">
                <a:solidFill>
                  <a:srgbClr val="000000"/>
                </a:solidFill>
                <a:latin typeface="Arial Nova"/>
              </a:rPr>
              <a:t>Palkkaus-ja palkitsemisjärjestelmät </a:t>
            </a:r>
          </a:p>
          <a:p>
            <a:r>
              <a:rPr lang="fi-FI" sz="2200" dirty="0">
                <a:solidFill>
                  <a:srgbClr val="000000"/>
                </a:solidFill>
                <a:latin typeface="Arial Nova"/>
              </a:rPr>
              <a:t>TVA-järjestelmät syksy 2022, jos edelleen uusissa työ-ja virkaehtosopimuksissa palkkausjärjestelmän perusta</a:t>
            </a:r>
          </a:p>
          <a:p>
            <a:r>
              <a:rPr lang="fi-FI" sz="2200" dirty="0">
                <a:solidFill>
                  <a:srgbClr val="000000"/>
                </a:solidFill>
                <a:latin typeface="Arial Nova"/>
              </a:rPr>
              <a:t>Muut palkanosat</a:t>
            </a:r>
          </a:p>
          <a:p>
            <a:r>
              <a:rPr lang="fi-FI" sz="2200" dirty="0">
                <a:solidFill>
                  <a:srgbClr val="000000"/>
                </a:solidFill>
                <a:latin typeface="Arial Nova"/>
              </a:rPr>
              <a:t>Paikalliset </a:t>
            </a:r>
            <a:r>
              <a:rPr lang="fi-FI" sz="2200">
                <a:solidFill>
                  <a:srgbClr val="000000"/>
                </a:solidFill>
                <a:latin typeface="Arial Nova"/>
              </a:rPr>
              <a:t>sopimukset Aineellisen </a:t>
            </a:r>
            <a:r>
              <a:rPr lang="fi-FI" sz="2200" dirty="0">
                <a:solidFill>
                  <a:srgbClr val="000000"/>
                </a:solidFill>
                <a:latin typeface="Arial Nova"/>
              </a:rPr>
              <a:t>ja aineettoman palkitsemisen käytännöt </a:t>
            </a:r>
          </a:p>
          <a:p>
            <a:r>
              <a:rPr lang="fi-FI" sz="2200" dirty="0">
                <a:solidFill>
                  <a:srgbClr val="000000"/>
                </a:solidFill>
                <a:latin typeface="Arial Nova"/>
              </a:rPr>
              <a:t>Hyvinvointialueen yhtenäiset kannustamisen periaatteet </a:t>
            </a:r>
          </a:p>
          <a:p>
            <a:endParaRPr lang="fi-FI" dirty="0"/>
          </a:p>
        </p:txBody>
      </p:sp>
    </p:spTree>
    <p:extLst>
      <p:ext uri="{BB962C8B-B14F-4D97-AF65-F5344CB8AC3E}">
        <p14:creationId xmlns:p14="http://schemas.microsoft.com/office/powerpoint/2010/main" val="4046721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Otsikko 1"/>
          <p:cNvSpPr>
            <a:spLocks noGrp="1"/>
          </p:cNvSpPr>
          <p:nvPr>
            <p:ph type="title"/>
          </p:nvPr>
        </p:nvSpPr>
        <p:spPr>
          <a:xfrm>
            <a:off x="1561340" y="494648"/>
            <a:ext cx="7820426" cy="886688"/>
          </a:xfrm>
        </p:spPr>
        <p:txBody>
          <a:bodyPr/>
          <a:lstStyle/>
          <a:p>
            <a:pPr algn="ctr"/>
            <a:r>
              <a:rPr lang="fi-FI" b="1" dirty="0"/>
              <a:t>Siirtosuunnitelmaprosessi</a:t>
            </a:r>
          </a:p>
        </p:txBody>
      </p:sp>
      <p:graphicFrame>
        <p:nvGraphicFramePr>
          <p:cNvPr id="4" name="Sisällön paikkamerkki 3"/>
          <p:cNvGraphicFramePr>
            <a:graphicFrameLocks noGrp="1"/>
          </p:cNvGraphicFramePr>
          <p:nvPr>
            <p:ph idx="1"/>
            <p:extLst>
              <p:ext uri="{D42A27DB-BD31-4B8C-83A1-F6EECF244321}">
                <p14:modId xmlns:p14="http://schemas.microsoft.com/office/powerpoint/2010/main" val="3525165331"/>
              </p:ext>
            </p:extLst>
          </p:nvPr>
        </p:nvGraphicFramePr>
        <p:xfrm>
          <a:off x="543858" y="1674552"/>
          <a:ext cx="11397991" cy="1303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Kaaviokuva 4"/>
          <p:cNvGraphicFramePr/>
          <p:nvPr>
            <p:extLst>
              <p:ext uri="{D42A27DB-BD31-4B8C-83A1-F6EECF244321}">
                <p14:modId xmlns:p14="http://schemas.microsoft.com/office/powerpoint/2010/main" val="1038815291"/>
              </p:ext>
            </p:extLst>
          </p:nvPr>
        </p:nvGraphicFramePr>
        <p:xfrm>
          <a:off x="313039" y="3271706"/>
          <a:ext cx="11465104" cy="111082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Kaaviokuva 5"/>
          <p:cNvGraphicFramePr/>
          <p:nvPr>
            <p:extLst>
              <p:ext uri="{D42A27DB-BD31-4B8C-83A1-F6EECF244321}">
                <p14:modId xmlns:p14="http://schemas.microsoft.com/office/powerpoint/2010/main" val="4104385467"/>
              </p:ext>
            </p:extLst>
          </p:nvPr>
        </p:nvGraphicFramePr>
        <p:xfrm>
          <a:off x="313039" y="4589759"/>
          <a:ext cx="11397991" cy="154857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2005732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34201" y="320675"/>
            <a:ext cx="8494901" cy="957709"/>
          </a:xfrm>
        </p:spPr>
        <p:txBody>
          <a:bodyPr>
            <a:normAutofit/>
          </a:bodyPr>
          <a:lstStyle/>
          <a:p>
            <a:r>
              <a:rPr lang="fi-FI" b="1" dirty="0"/>
              <a:t>Yhteistoimintamenettelyt</a:t>
            </a:r>
          </a:p>
        </p:txBody>
      </p:sp>
      <p:sp>
        <p:nvSpPr>
          <p:cNvPr id="3" name="Sisällön paikkamerkki 2"/>
          <p:cNvSpPr>
            <a:spLocks noGrp="1"/>
          </p:cNvSpPr>
          <p:nvPr>
            <p:ph idx="1"/>
          </p:nvPr>
        </p:nvSpPr>
        <p:spPr>
          <a:xfrm>
            <a:off x="1934201" y="1564689"/>
            <a:ext cx="8691282" cy="4454371"/>
          </a:xfrm>
        </p:spPr>
        <p:txBody>
          <a:bodyPr>
            <a:noAutofit/>
          </a:bodyPr>
          <a:lstStyle/>
          <a:p>
            <a:pPr>
              <a:lnSpc>
                <a:spcPct val="120000"/>
              </a:lnSpc>
              <a:spcBef>
                <a:spcPts val="0"/>
              </a:spcBef>
            </a:pPr>
            <a:r>
              <a:rPr lang="fi-FI" sz="1800" dirty="0"/>
              <a:t>Kunnissa, kuntayhtymissä ja hyvinvointialueilla noudatetaan lakia   työnantajan ja henkilöstön välisestä yhteistoiminnasta (13.4.2007/449). Sote- ja </a:t>
            </a:r>
            <a:r>
              <a:rPr lang="fi-FI" sz="1800" dirty="0" err="1"/>
              <a:t>pela</a:t>
            </a:r>
            <a:r>
              <a:rPr lang="fi-FI" sz="1800" dirty="0"/>
              <a:t>- uudistuksessa on kyse sekä henkilöstön asemaan merkittävästi vaikuttavasta palvelutuotannon muutoksesta (4§) että liikkeenluovutuksesta (11§).</a:t>
            </a:r>
          </a:p>
          <a:p>
            <a:pPr marL="0" indent="0">
              <a:lnSpc>
                <a:spcPct val="120000"/>
              </a:lnSpc>
              <a:spcBef>
                <a:spcPts val="0"/>
              </a:spcBef>
              <a:buNone/>
            </a:pPr>
            <a:endParaRPr lang="fi-FI" sz="1800" dirty="0"/>
          </a:p>
          <a:p>
            <a:pPr>
              <a:lnSpc>
                <a:spcPct val="120000"/>
              </a:lnSpc>
              <a:spcBef>
                <a:spcPts val="0"/>
              </a:spcBef>
            </a:pPr>
            <a:r>
              <a:rPr lang="fi-FI" sz="1800" dirty="0"/>
              <a:t>Kuntien ja kuntayhtymän on huolehdittava hyvinvointialueen esivalmisteluvaiheesta lähtien jatkuvasta viestinnästä henkilöstölle ja aloitettava </a:t>
            </a:r>
            <a:r>
              <a:rPr lang="fi-FI" sz="1800" dirty="0" err="1"/>
              <a:t>yt</a:t>
            </a:r>
            <a:r>
              <a:rPr lang="fi-FI" sz="1800" dirty="0"/>
              <a:t>-lainmukainen yhteistoimintamenettely.</a:t>
            </a:r>
          </a:p>
          <a:p>
            <a:pPr marL="0" indent="0">
              <a:lnSpc>
                <a:spcPct val="120000"/>
              </a:lnSpc>
              <a:spcBef>
                <a:spcPts val="0"/>
              </a:spcBef>
              <a:buNone/>
            </a:pPr>
            <a:endParaRPr lang="fi-FI" sz="1800" dirty="0"/>
          </a:p>
          <a:p>
            <a:pPr>
              <a:lnSpc>
                <a:spcPct val="120000"/>
              </a:lnSpc>
              <a:spcBef>
                <a:spcPts val="0"/>
              </a:spcBef>
            </a:pPr>
            <a:r>
              <a:rPr lang="fi-FI" sz="1800" dirty="0"/>
              <a:t>Henkilöstön siirto kunnalta/kuntayhtymiltä hyvinvointialueelle edellyttää, että luovuttaja ja luovutuksensaaja käyvät </a:t>
            </a:r>
            <a:r>
              <a:rPr lang="fi-FI" sz="1800" dirty="0" err="1"/>
              <a:t>yt</a:t>
            </a:r>
            <a:r>
              <a:rPr lang="fi-FI" sz="1800" dirty="0"/>
              <a:t>-lain 4 ja 11§:ien mukaiset yhteistoimintamenettelyt.</a:t>
            </a:r>
          </a:p>
          <a:p>
            <a:pPr marL="0" indent="0">
              <a:lnSpc>
                <a:spcPct val="120000"/>
              </a:lnSpc>
              <a:spcBef>
                <a:spcPts val="0"/>
              </a:spcBef>
              <a:buNone/>
            </a:pPr>
            <a:endParaRPr lang="fi-FI" sz="1800" dirty="0"/>
          </a:p>
          <a:p>
            <a:pPr>
              <a:lnSpc>
                <a:spcPct val="120000"/>
              </a:lnSpc>
              <a:spcBef>
                <a:spcPts val="0"/>
              </a:spcBef>
            </a:pPr>
            <a:r>
              <a:rPr lang="fi-FI" sz="1800" dirty="0"/>
              <a:t>Jokainen luovuttaja organisaatio käy itsenäisesti yhteistoimintamenettelyt.</a:t>
            </a:r>
          </a:p>
          <a:p>
            <a:pPr>
              <a:lnSpc>
                <a:spcPct val="120000"/>
              </a:lnSpc>
              <a:spcBef>
                <a:spcPts val="0"/>
              </a:spcBef>
            </a:pPr>
            <a:endParaRPr lang="fi-FI" sz="1800" dirty="0"/>
          </a:p>
        </p:txBody>
      </p:sp>
    </p:spTree>
    <p:extLst>
      <p:ext uri="{BB962C8B-B14F-4D97-AF65-F5344CB8AC3E}">
        <p14:creationId xmlns:p14="http://schemas.microsoft.com/office/powerpoint/2010/main" val="4154323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34201" y="320675"/>
            <a:ext cx="8494901" cy="957709"/>
          </a:xfrm>
        </p:spPr>
        <p:txBody>
          <a:bodyPr>
            <a:normAutofit/>
          </a:bodyPr>
          <a:lstStyle/>
          <a:p>
            <a:r>
              <a:rPr lang="fi-FI" b="1" dirty="0"/>
              <a:t>Yhteistoimintamenettelyt</a:t>
            </a:r>
          </a:p>
        </p:txBody>
      </p:sp>
      <p:sp>
        <p:nvSpPr>
          <p:cNvPr id="3" name="Sisällön paikkamerkki 2"/>
          <p:cNvSpPr>
            <a:spLocks noGrp="1"/>
          </p:cNvSpPr>
          <p:nvPr>
            <p:ph idx="1"/>
          </p:nvPr>
        </p:nvSpPr>
        <p:spPr>
          <a:xfrm>
            <a:off x="1996345" y="1526961"/>
            <a:ext cx="8691282" cy="4421079"/>
          </a:xfrm>
        </p:spPr>
        <p:txBody>
          <a:bodyPr>
            <a:normAutofit/>
          </a:bodyPr>
          <a:lstStyle/>
          <a:p>
            <a:pPr>
              <a:lnSpc>
                <a:spcPct val="120000"/>
              </a:lnSpc>
              <a:spcBef>
                <a:spcPts val="0"/>
              </a:spcBef>
            </a:pPr>
            <a:r>
              <a:rPr lang="fi-FI" dirty="0"/>
              <a:t>Yhteistoimintamenettely aloitettu syksyllä 2021</a:t>
            </a:r>
          </a:p>
          <a:p>
            <a:pPr marL="0" indent="0">
              <a:lnSpc>
                <a:spcPct val="120000"/>
              </a:lnSpc>
              <a:spcBef>
                <a:spcPts val="0"/>
              </a:spcBef>
              <a:buNone/>
            </a:pPr>
            <a:endParaRPr lang="fi-FI" dirty="0"/>
          </a:p>
          <a:p>
            <a:pPr>
              <a:lnSpc>
                <a:spcPct val="120000"/>
              </a:lnSpc>
              <a:spcBef>
                <a:spcPts val="0"/>
              </a:spcBef>
            </a:pPr>
            <a:r>
              <a:rPr lang="fi-FI" dirty="0"/>
              <a:t>Ajantasainen tiedottaminen henkilöstölle on luovuttavien organisaatioiden tärkeimpiä tehtäviä</a:t>
            </a:r>
          </a:p>
          <a:p>
            <a:pPr marL="0" indent="0">
              <a:lnSpc>
                <a:spcPct val="120000"/>
              </a:lnSpc>
              <a:spcBef>
                <a:spcPts val="0"/>
              </a:spcBef>
              <a:buNone/>
            </a:pPr>
            <a:endParaRPr lang="fi-FI" dirty="0"/>
          </a:p>
          <a:p>
            <a:pPr>
              <a:lnSpc>
                <a:spcPct val="120000"/>
              </a:lnSpc>
              <a:spcBef>
                <a:spcPts val="0"/>
              </a:spcBef>
            </a:pPr>
            <a:r>
              <a:rPr lang="fi-FI" dirty="0"/>
              <a:t>Ennen kuin henkilöstöä koskevia tietoja luovutettiin hyvinvointialueelle, käytiin tietojen luovuttamista koskeva yhteistoimintamenettely</a:t>
            </a:r>
          </a:p>
          <a:p>
            <a:pPr>
              <a:lnSpc>
                <a:spcPct val="120000"/>
              </a:lnSpc>
              <a:spcBef>
                <a:spcPts val="0"/>
              </a:spcBef>
            </a:pPr>
            <a:endParaRPr lang="fi-FI" dirty="0"/>
          </a:p>
        </p:txBody>
      </p:sp>
    </p:spTree>
    <p:extLst>
      <p:ext uri="{BB962C8B-B14F-4D97-AF65-F5344CB8AC3E}">
        <p14:creationId xmlns:p14="http://schemas.microsoft.com/office/powerpoint/2010/main" val="705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34201" y="320675"/>
            <a:ext cx="8494901" cy="957709"/>
          </a:xfrm>
        </p:spPr>
        <p:txBody>
          <a:bodyPr>
            <a:normAutofit/>
          </a:bodyPr>
          <a:lstStyle/>
          <a:p>
            <a:r>
              <a:rPr lang="fi-FI" b="1" dirty="0"/>
              <a:t>Yhteistoimintamenettelyt</a:t>
            </a:r>
          </a:p>
        </p:txBody>
      </p:sp>
      <p:sp>
        <p:nvSpPr>
          <p:cNvPr id="3" name="Sisällön paikkamerkki 2"/>
          <p:cNvSpPr>
            <a:spLocks noGrp="1"/>
          </p:cNvSpPr>
          <p:nvPr>
            <p:ph idx="1"/>
          </p:nvPr>
        </p:nvSpPr>
        <p:spPr>
          <a:xfrm>
            <a:off x="1934201" y="1278384"/>
            <a:ext cx="8691282" cy="5433134"/>
          </a:xfrm>
        </p:spPr>
        <p:txBody>
          <a:bodyPr>
            <a:noAutofit/>
          </a:bodyPr>
          <a:lstStyle/>
          <a:p>
            <a:pPr>
              <a:lnSpc>
                <a:spcPct val="100000"/>
              </a:lnSpc>
              <a:spcBef>
                <a:spcPts val="0"/>
              </a:spcBef>
            </a:pPr>
            <a:r>
              <a:rPr lang="fi-FI" sz="1800" dirty="0"/>
              <a:t>Tietojen luovuttaminen perustuu lakiin ja niiden käyttämisessä noudatetaan tietosuojaa koskevaa lainsäädäntöä (mm. tietovarannon tietosuojaseloste). Hyvinvointialueella on tehty tietosuoja-/henkilörekisteriseloste. Rekisteriselosteen mukaan henkilötietojen käsittelyn tarkoituksena on henkilöstön palkka- ja palvelussuhdeasioiden hoito sekä työnantajan lakisääteisten tehtävien ja velvoitteiden täyttäminen. Rekisteriä käytetään Kainuun hyvinvointialueen valmisteluun.</a:t>
            </a:r>
          </a:p>
          <a:p>
            <a:pPr marL="0" indent="0">
              <a:lnSpc>
                <a:spcPct val="100000"/>
              </a:lnSpc>
              <a:spcBef>
                <a:spcPts val="0"/>
              </a:spcBef>
              <a:buNone/>
            </a:pPr>
            <a:endParaRPr lang="fi-FI" sz="1800" dirty="0">
              <a:solidFill>
                <a:srgbClr val="FF0000"/>
              </a:solidFill>
            </a:endParaRPr>
          </a:p>
          <a:p>
            <a:pPr>
              <a:lnSpc>
                <a:spcPct val="100000"/>
              </a:lnSpc>
              <a:spcBef>
                <a:spcPts val="0"/>
              </a:spcBef>
            </a:pPr>
            <a:r>
              <a:rPr lang="fi-FI" sz="1800" dirty="0"/>
              <a:t>Laki sosiaali- ja terveydenhuoltoa ja pelastustoimea koskevan uudistuksen toimeenpanosta ja sitä koskevan lainsäädännön voimaanpanosta 13 § :</a:t>
            </a:r>
          </a:p>
          <a:p>
            <a:pPr lvl="1">
              <a:lnSpc>
                <a:spcPct val="100000"/>
              </a:lnSpc>
              <a:spcBef>
                <a:spcPts val="0"/>
              </a:spcBef>
            </a:pPr>
            <a:r>
              <a:rPr lang="fi-FI" sz="1600" i="1" dirty="0"/>
              <a:t>Hyvinvointialueen viranomaisilla on salassapitosäännösten estämättä oikeus saada hyvinvointialueen kunnilta, perusterveydenhuollon ja sosiaalihuollon yhteistoiminta-alueilta, sairaanhoitopiiriltä, erityishuoltopiiriltä ja alueen pelastustoimelta hyvinvointialueen toiminnan ja hallinnon käynnistämisen valmistelun edellyttämät välttämättömät tiedot</a:t>
            </a:r>
          </a:p>
          <a:p>
            <a:pPr marL="457200" lvl="1" indent="0">
              <a:lnSpc>
                <a:spcPct val="100000"/>
              </a:lnSpc>
              <a:spcBef>
                <a:spcPts val="0"/>
              </a:spcBef>
              <a:buNone/>
            </a:pPr>
            <a:endParaRPr lang="fi-FI" sz="1800" dirty="0"/>
          </a:p>
          <a:p>
            <a:pPr>
              <a:lnSpc>
                <a:spcPct val="100000"/>
              </a:lnSpc>
              <a:spcBef>
                <a:spcPts val="0"/>
              </a:spcBef>
            </a:pPr>
            <a:r>
              <a:rPr lang="fi-FI" sz="1800" dirty="0"/>
              <a:t>Kuntien ja kuntayhtymien on salassapitosäännösten estämättä luovutettava hyvinvointialueelle sen toiminnan ja hallinnon käynnistämisen valmistelun edellyttämät välttämättömät tiedot voimaanpanolain 18 §:ssä tarkoitetusta henkilöstöstä, joka siirtyy hyvinvointialueen palvelukseen</a:t>
            </a:r>
          </a:p>
        </p:txBody>
      </p:sp>
    </p:spTree>
    <p:extLst>
      <p:ext uri="{BB962C8B-B14F-4D97-AF65-F5344CB8AC3E}">
        <p14:creationId xmlns:p14="http://schemas.microsoft.com/office/powerpoint/2010/main" val="3452571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34201" y="320675"/>
            <a:ext cx="8494901" cy="957709"/>
          </a:xfrm>
        </p:spPr>
        <p:txBody>
          <a:bodyPr>
            <a:normAutofit/>
          </a:bodyPr>
          <a:lstStyle/>
          <a:p>
            <a:r>
              <a:rPr lang="fi-FI" b="1" dirty="0"/>
              <a:t>Yhteistoimintamenettelyt</a:t>
            </a:r>
          </a:p>
        </p:txBody>
      </p:sp>
      <p:sp>
        <p:nvSpPr>
          <p:cNvPr id="3" name="Sisällön paikkamerkki 2"/>
          <p:cNvSpPr>
            <a:spLocks noGrp="1"/>
          </p:cNvSpPr>
          <p:nvPr>
            <p:ph idx="1"/>
          </p:nvPr>
        </p:nvSpPr>
        <p:spPr>
          <a:xfrm>
            <a:off x="1934201" y="1888724"/>
            <a:ext cx="8691282" cy="3080551"/>
          </a:xfrm>
        </p:spPr>
        <p:txBody>
          <a:bodyPr>
            <a:noAutofit/>
          </a:bodyPr>
          <a:lstStyle/>
          <a:p>
            <a:pPr>
              <a:lnSpc>
                <a:spcPct val="100000"/>
              </a:lnSpc>
              <a:spcBef>
                <a:spcPts val="0"/>
              </a:spcBef>
            </a:pPr>
            <a:r>
              <a:rPr lang="fi-FI" sz="1800" dirty="0"/>
              <a:t>Syksyllä 2022 on käydään yhteistoimintamenettely liikkeenluovutuksesta</a:t>
            </a:r>
          </a:p>
          <a:p>
            <a:pPr>
              <a:lnSpc>
                <a:spcPct val="100000"/>
              </a:lnSpc>
              <a:spcBef>
                <a:spcPts val="0"/>
              </a:spcBef>
            </a:pPr>
            <a:endParaRPr lang="fi-FI" sz="1800" dirty="0"/>
          </a:p>
          <a:p>
            <a:pPr>
              <a:lnSpc>
                <a:spcPct val="100000"/>
              </a:lnSpc>
              <a:spcBef>
                <a:spcPts val="0"/>
              </a:spcBef>
            </a:pPr>
            <a:r>
              <a:rPr lang="fi-FI" sz="1800" dirty="0"/>
              <a:t>Varsinainen liikkeen luovutusta koskeva yhteistoimintamenettely käydään sekä luovuttavissa organisaatioissa että hyvinvointialueella</a:t>
            </a:r>
          </a:p>
          <a:p>
            <a:pPr>
              <a:lnSpc>
                <a:spcPct val="100000"/>
              </a:lnSpc>
              <a:spcBef>
                <a:spcPts val="0"/>
              </a:spcBef>
            </a:pPr>
            <a:endParaRPr lang="fi-FI" sz="1800" dirty="0"/>
          </a:p>
          <a:p>
            <a:pPr>
              <a:lnSpc>
                <a:spcPct val="100000"/>
              </a:lnSpc>
              <a:spcBef>
                <a:spcPts val="0"/>
              </a:spcBef>
            </a:pPr>
            <a:r>
              <a:rPr lang="fi-FI" sz="1800" dirty="0"/>
              <a:t>Liikkeenluovutuksen yhteistoimintamenettelyssä tarkennetaan siirtyvän henkilöstö sekä käsitellään luovuttajan ja hyvinvointialueen kesken solmittava siirtosopimus</a:t>
            </a:r>
          </a:p>
          <a:p>
            <a:pPr>
              <a:lnSpc>
                <a:spcPct val="100000"/>
              </a:lnSpc>
              <a:spcBef>
                <a:spcPts val="0"/>
              </a:spcBef>
            </a:pPr>
            <a:endParaRPr lang="fi-FI" sz="1800" dirty="0"/>
          </a:p>
          <a:p>
            <a:pPr>
              <a:lnSpc>
                <a:spcPct val="100000"/>
              </a:lnSpc>
              <a:spcBef>
                <a:spcPts val="0"/>
              </a:spcBef>
            </a:pPr>
            <a:r>
              <a:rPr lang="fi-FI" sz="1800" dirty="0"/>
              <a:t>Hyvinvointialueen henkilöstövalmistelu ohjeistaa luovuttavat organisaatiot hyvissä ajoin ennen neuvotteluiden alkamista</a:t>
            </a:r>
          </a:p>
        </p:txBody>
      </p:sp>
    </p:spTree>
    <p:extLst>
      <p:ext uri="{BB962C8B-B14F-4D97-AF65-F5344CB8AC3E}">
        <p14:creationId xmlns:p14="http://schemas.microsoft.com/office/powerpoint/2010/main" val="2071738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b="1" dirty="0"/>
              <a:t>Luovuttavien organisaatioiden ohjeet ja tietopyynnöt</a:t>
            </a:r>
          </a:p>
        </p:txBody>
      </p:sp>
      <p:sp>
        <p:nvSpPr>
          <p:cNvPr id="3" name="Sisällön paikkamerkki 2"/>
          <p:cNvSpPr>
            <a:spLocks noGrp="1"/>
          </p:cNvSpPr>
          <p:nvPr>
            <p:ph idx="1"/>
          </p:nvPr>
        </p:nvSpPr>
        <p:spPr/>
        <p:txBody>
          <a:bodyPr>
            <a:normAutofit fontScale="70000" lnSpcReduction="20000"/>
          </a:bodyPr>
          <a:lstStyle/>
          <a:p>
            <a:endParaRPr lang="fi-FI" dirty="0"/>
          </a:p>
          <a:p>
            <a:r>
              <a:rPr lang="fi-FI" dirty="0"/>
              <a:t>Tietojen luovuttaminen hyvinvointialueelle –yhteistoimintakäsittely luovuttavissa organisaatioissa. </a:t>
            </a:r>
          </a:p>
          <a:p>
            <a:r>
              <a:rPr lang="fi-FI" dirty="0"/>
              <a:t>Yksilöityjen henkilö-ja palvelusuhdetietojen luovuttaminen hyvinvointialueen valmisteluun edellyttää lain mukaisesti edustuksellista yhteistoimintaa.</a:t>
            </a:r>
          </a:p>
          <a:p>
            <a:r>
              <a:rPr lang="fi-FI" dirty="0"/>
              <a:t>Hyvinvointialueelle siirtyviä henkilöitä tiedotetaan asiasta työyhteisö-ja yksilötasolla.</a:t>
            </a:r>
          </a:p>
          <a:p>
            <a:r>
              <a:rPr lang="fi-FI" dirty="0"/>
              <a:t>Yhteistoimintakäsittely ja tiedottaminen on toteutettava ennen kuin yksilöityjä henkilö-ja palvelussuhdetietoja voidaan antaa hyvinvointialueen valmisteluun. </a:t>
            </a:r>
          </a:p>
          <a:p>
            <a:r>
              <a:rPr lang="fi-FI" dirty="0"/>
              <a:t>Tieto, ketkä siirtyvät voimaanpanolain mukaisesti luovuttavista organisaatioista hyvinvointialueelle. </a:t>
            </a:r>
          </a:p>
          <a:p>
            <a:r>
              <a:rPr lang="fi-FI" dirty="0"/>
              <a:t>Henkilöstösiirto hyvinvointialueelle tapahtuu liikkeenluovutuksella –liikkeenluovutusneuvottelujen alustava ajankohta.</a:t>
            </a:r>
          </a:p>
          <a:p>
            <a:endParaRPr lang="fi-FI" dirty="0"/>
          </a:p>
        </p:txBody>
      </p:sp>
    </p:spTree>
    <p:extLst>
      <p:ext uri="{BB962C8B-B14F-4D97-AF65-F5344CB8AC3E}">
        <p14:creationId xmlns:p14="http://schemas.microsoft.com/office/powerpoint/2010/main" val="2980926460"/>
      </p:ext>
    </p:extLst>
  </p:cSld>
  <p:clrMapOvr>
    <a:masterClrMapping/>
  </p:clrMapOvr>
</p:sld>
</file>

<file path=ppt/theme/theme1.xml><?xml version="1.0" encoding="utf-8"?>
<a:theme xmlns:a="http://schemas.openxmlformats.org/drawingml/2006/main" name="Office-teema">
  <a:themeElements>
    <a:clrScheme name="Office-te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ainuun hyvinvointialue PP-pohja" id="{27D20629-15E1-47A6-B736-73D54627FE51}" vid="{62829828-F29B-4D44-950F-AC579BBB9F50}"/>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Kainuun hyvinvointialue PP-pohja</Template>
  <TotalTime>768</TotalTime>
  <Words>2104</Words>
  <Application>Microsoft Office PowerPoint</Application>
  <PresentationFormat>Laajakuva</PresentationFormat>
  <Paragraphs>365</Paragraphs>
  <Slides>31</Slides>
  <Notes>0</Notes>
  <HiddenSlides>1</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31</vt:i4>
      </vt:variant>
    </vt:vector>
  </HeadingPairs>
  <TitlesOfParts>
    <vt:vector size="35" baseType="lpstr">
      <vt:lpstr>Arial</vt:lpstr>
      <vt:lpstr>Arial Nova</vt:lpstr>
      <vt:lpstr>Calibri</vt:lpstr>
      <vt:lpstr>Office-teema</vt:lpstr>
      <vt:lpstr>Kainuun hyvinvointialueen henkilöstöä koskeva siirtosuunnitelma</vt:lpstr>
      <vt:lpstr>Mis­tä on ky­se?</vt:lpstr>
      <vt:lpstr>PowerPoint-esitys</vt:lpstr>
      <vt:lpstr>Siirtosuunnitelmaprosessi</vt:lpstr>
      <vt:lpstr>Yhteistoimintamenettelyt</vt:lpstr>
      <vt:lpstr>Yhteistoimintamenettelyt</vt:lpstr>
      <vt:lpstr>Yhteistoimintamenettelyt</vt:lpstr>
      <vt:lpstr>Yhteistoimintamenettelyt</vt:lpstr>
      <vt:lpstr>Luovuttavien organisaatioiden ohjeet ja tietopyynnöt</vt:lpstr>
      <vt:lpstr>Henkilöstön tietosiirtojen toteutus, aikataulu ja tietojen hyödyntäminen</vt:lpstr>
      <vt:lpstr>Tietojen hyödyntäminen</vt:lpstr>
      <vt:lpstr>Henkilöstöön liittyvät tietotarpeet</vt:lpstr>
      <vt:lpstr>Tiedon keruun vaihe 2 / syksy 2022</vt:lpstr>
      <vt:lpstr>Tiedon keruun vaihe 3 syksy 2022</vt:lpstr>
      <vt:lpstr>Osaamisen kartoittaminen</vt:lpstr>
      <vt:lpstr>Eläketiedot</vt:lpstr>
      <vt:lpstr>Ehtovertailun toteuttaminen liikkeenluovutusprosessissa  Liikkeenluovutusneuvottelut syksy 2022</vt:lpstr>
      <vt:lpstr>   Ehtovertailussa selvitettävät asiat  </vt:lpstr>
      <vt:lpstr>Ehtovertailu - organisaatiorakenne</vt:lpstr>
      <vt:lpstr>Ehtovertailu - henkilöstön rakenne</vt:lpstr>
      <vt:lpstr>Ehtovertailu - Henkilöstövoimavarojen johtaminen</vt:lpstr>
      <vt:lpstr>PowerPoint-esitys</vt:lpstr>
      <vt:lpstr>Ehtovertailu - palvelussuhteet</vt:lpstr>
      <vt:lpstr>Ehtovertailu - palkkarakenne</vt:lpstr>
      <vt:lpstr>Ehtovertailu - siirtyvä osaamispääoma</vt:lpstr>
      <vt:lpstr>Ehtovertailu - henkilöstöedut</vt:lpstr>
      <vt:lpstr>Työaikojen harmonisointi  </vt:lpstr>
      <vt:lpstr>Kainuun hyvinvointialueen henkilöstöjohtaminen ja henkilöstökäytännöt (jatkuu 2023) </vt:lpstr>
      <vt:lpstr> Hyvinvointialueen johtamiskäytännöt (jatkuu 2023) </vt:lpstr>
      <vt:lpstr>  Hyvinvointialueen työhyvinvoinnin ja työsuojelun käytännöt  (jatkuu 2023) </vt:lpstr>
      <vt:lpstr>Hyvinvointialueen palkitsemiskäytännöt (jatkuu 2023)</vt:lpstr>
    </vt:vector>
  </TitlesOfParts>
  <Company>Kainuun sosiaali- ja terveydenhuollon kuntayhtymä</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Kainuun hyvinvointialueen ppt-pohja</dc:title>
  <dc:creator>Hyvönen Jani J</dc:creator>
  <cp:lastModifiedBy>Vesterinen Soili</cp:lastModifiedBy>
  <cp:revision>67</cp:revision>
  <dcterms:created xsi:type="dcterms:W3CDTF">2021-11-02T08:16:43Z</dcterms:created>
  <dcterms:modified xsi:type="dcterms:W3CDTF">2022-11-30T08:29:46Z</dcterms:modified>
</cp:coreProperties>
</file>